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12192000"/>
  <p:embeddedFontLst>
    <p:embeddedFont>
      <p:font typeface="MiSans" panose="020B0604020202020204" charset="-122"/>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860"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6741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6857365"/>
          </a:xfrm>
          <a:prstGeom prst="rect">
            <a:avLst/>
          </a:prstGeom>
          <a:gradFill flip="none" rotWithShape="1">
            <a:gsLst>
              <a:gs pos="0">
                <a:srgbClr val="F6F8FD"/>
              </a:gs>
              <a:gs pos="66000">
                <a:srgbClr val="72C3CF"/>
              </a:gs>
              <a:gs pos="100000">
                <a:srgbClr val="72C3CF"/>
              </a:gs>
            </a:gsLst>
            <a:lin ang="5400000" scaled="1"/>
          </a:gradFill>
          <a:ln/>
        </p:spPr>
      </p:sp>
      <p:sp>
        <p:nvSpPr>
          <p:cNvPr id="3" name="Text 1"/>
          <p:cNvSpPr/>
          <p:nvPr/>
        </p:nvSpPr>
        <p:spPr>
          <a:xfrm>
            <a:off x="0" y="0"/>
            <a:ext cx="12249150" cy="685736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3272790" y="2583180"/>
            <a:ext cx="5962650" cy="5962650"/>
          </a:xfrm>
          <a:prstGeom prst="donut">
            <a:avLst>
              <a:gd name="adj" fmla="val 25000"/>
            </a:avLst>
          </a:prstGeom>
          <a:gradFill flip="none" rotWithShape="1">
            <a:gsLst>
              <a:gs pos="0">
                <a:srgbClr val="F6F8FD"/>
              </a:gs>
              <a:gs pos="66000">
                <a:srgbClr val="72C3CF">
                  <a:alpha val="0"/>
                </a:srgbClr>
              </a:gs>
              <a:gs pos="100000">
                <a:srgbClr val="72C3CF">
                  <a:alpha val="0"/>
                </a:srgbClr>
              </a:gs>
            </a:gsLst>
            <a:lin ang="5400000" scaled="1"/>
          </a:gradFill>
          <a:ln/>
        </p:spPr>
      </p:sp>
      <p:sp>
        <p:nvSpPr>
          <p:cNvPr id="5" name="Text 3"/>
          <p:cNvSpPr/>
          <p:nvPr/>
        </p:nvSpPr>
        <p:spPr>
          <a:xfrm>
            <a:off x="-3272790" y="258318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0109835" y="5440045"/>
            <a:ext cx="2676525" cy="2676525"/>
          </a:xfrm>
          <a:prstGeom prst="blockArc">
            <a:avLst>
              <a:gd name="adj1" fmla="val 10800000"/>
              <a:gd name="adj2" fmla="val 0"/>
              <a:gd name="adj3" fmla="val 25000"/>
            </a:avLst>
          </a:prstGeom>
          <a:gradFill flip="none" rotWithShape="1">
            <a:gsLst>
              <a:gs pos="0">
                <a:srgbClr val="F6F8FD"/>
              </a:gs>
              <a:gs pos="100000">
                <a:srgbClr val="72C3CF">
                  <a:alpha val="0"/>
                </a:srgbClr>
              </a:gs>
            </a:gsLst>
            <a:lin ang="5400000" scaled="1"/>
          </a:gradFill>
          <a:ln/>
        </p:spPr>
      </p:sp>
      <p:sp>
        <p:nvSpPr>
          <p:cNvPr id="7" name="Text 5"/>
          <p:cNvSpPr/>
          <p:nvPr/>
        </p:nvSpPr>
        <p:spPr>
          <a:xfrm>
            <a:off x="10109835" y="5440045"/>
            <a:ext cx="2676525" cy="2676525"/>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1390015" y="2153920"/>
            <a:ext cx="10031095" cy="960755"/>
          </a:xfrm>
          <a:prstGeom prst="rect">
            <a:avLst/>
          </a:prstGeom>
          <a:noFill/>
          <a:ln/>
        </p:spPr>
        <p:txBody>
          <a:bodyPr wrap="square" lIns="91440" tIns="45720" rIns="91440" bIns="45720" rtlCol="0" anchor="t"/>
          <a:lstStyle/>
          <a:p>
            <a:pPr algn="ctr">
              <a:lnSpc>
                <a:spcPct val="100000"/>
              </a:lnSpc>
            </a:pPr>
            <a:r>
              <a:rPr lang="en-US" sz="4400" dirty="0">
                <a:solidFill>
                  <a:srgbClr val="FFFFFF"/>
                </a:solidFill>
                <a:latin typeface="MiSans" pitchFamily="34" charset="0"/>
                <a:ea typeface="MiSans" pitchFamily="34" charset="-122"/>
                <a:cs typeface="MiSans" pitchFamily="34" charset="-120"/>
              </a:rPr>
              <a:t>Generative &amp; Agentic AI Power</a:t>
            </a:r>
            <a:endParaRPr lang="en-US" sz="1600" dirty="0"/>
          </a:p>
        </p:txBody>
      </p:sp>
      <p:sp>
        <p:nvSpPr>
          <p:cNvPr id="9" name="Text 7"/>
          <p:cNvSpPr/>
          <p:nvPr/>
        </p:nvSpPr>
        <p:spPr>
          <a:xfrm>
            <a:off x="3328670" y="5266055"/>
            <a:ext cx="2775585"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Sean Wong</a:t>
            </a:r>
            <a:endParaRPr lang="en-US" sz="1600" dirty="0"/>
          </a:p>
        </p:txBody>
      </p:sp>
      <p:sp>
        <p:nvSpPr>
          <p:cNvPr id="10" name="Text 8"/>
          <p:cNvSpPr/>
          <p:nvPr/>
        </p:nvSpPr>
        <p:spPr>
          <a:xfrm>
            <a:off x="5802630" y="5266055"/>
            <a:ext cx="3486150"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2025/08/06</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47808" y="5944260"/>
            <a:ext cx="1478915" cy="1478915"/>
          </a:xfrm>
          <a:prstGeom prst="ellipse">
            <a:avLst/>
          </a:prstGeom>
          <a:gradFill flip="none" rotWithShape="1">
            <a:gsLst>
              <a:gs pos="0">
                <a:srgbClr val="6EC0CE"/>
              </a:gs>
              <a:gs pos="100000">
                <a:srgbClr val="F6F8FD">
                  <a:alpha val="78000"/>
                </a:srgbClr>
              </a:gs>
            </a:gsLst>
            <a:lin ang="5400000" scaled="1"/>
          </a:gradFill>
          <a:ln/>
        </p:spPr>
      </p:sp>
      <p:sp>
        <p:nvSpPr>
          <p:cNvPr id="3" name="Text 1"/>
          <p:cNvSpPr/>
          <p:nvPr/>
        </p:nvSpPr>
        <p:spPr>
          <a:xfrm>
            <a:off x="-547808" y="5944260"/>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3633470" y="5574665"/>
            <a:ext cx="9527540" cy="306784"/>
          </a:xfrm>
          <a:prstGeom prst="rect">
            <a:avLst/>
          </a:prstGeom>
          <a:noFill/>
          <a:ln/>
        </p:spPr>
        <p:txBody>
          <a:bodyPr wrap="square" lIns="91440" tIns="45720" rIns="91440" bIns="45720" rtlCol="0" anchor="t">
            <a:spAutoFit/>
          </a:bodyPr>
          <a:lstStyle/>
          <a:p>
            <a:pPr>
              <a:lnSpc>
                <a:spcPct val="100000"/>
              </a:lnSpc>
            </a:pPr>
            <a:r>
              <a:rPr lang="en-US" sz="2000" dirty="0">
                <a:solidFill>
                  <a:srgbClr val="FFFFFF"/>
                </a:solidFill>
                <a:latin typeface="MiSans" pitchFamily="34" charset="0"/>
                <a:ea typeface="MiSans" pitchFamily="34" charset="-122"/>
                <a:cs typeface="MiSans" pitchFamily="34" charset="-120"/>
              </a:rPr>
              <a:t>汇报人：xxx   汇报时间：x年x月x日</a:t>
            </a:r>
            <a:endParaRPr lang="en-US" sz="1600" dirty="0"/>
          </a:p>
        </p:txBody>
      </p:sp>
      <p:sp>
        <p:nvSpPr>
          <p:cNvPr id="5" name="Shape 3"/>
          <p:cNvSpPr/>
          <p:nvPr/>
        </p:nvSpPr>
        <p:spPr>
          <a:xfrm rot="9420000">
            <a:off x="-586085" y="-788784"/>
            <a:ext cx="1892602" cy="1816441"/>
          </a:xfrm>
          <a:prstGeom prst="blockArc">
            <a:avLst>
              <a:gd name="adj1" fmla="val 10800000"/>
              <a:gd name="adj2" fmla="val 0"/>
              <a:gd name="adj3" fmla="val 25000"/>
            </a:avLst>
          </a:prstGeom>
          <a:solidFill>
            <a:srgbClr val="D2EFF8"/>
          </a:solidFill>
          <a:ln/>
        </p:spPr>
      </p:sp>
      <p:sp>
        <p:nvSpPr>
          <p:cNvPr id="6" name="Text 4"/>
          <p:cNvSpPr/>
          <p:nvPr/>
        </p:nvSpPr>
        <p:spPr>
          <a:xfrm rot="9420000">
            <a:off x="-586085" y="-788784"/>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7" name="Text 5"/>
          <p:cNvSpPr/>
          <p:nvPr/>
        </p:nvSpPr>
        <p:spPr>
          <a:xfrm>
            <a:off x="678815" y="1390015"/>
            <a:ext cx="5222240" cy="461010"/>
          </a:xfrm>
          <a:prstGeom prst="rect">
            <a:avLst/>
          </a:prstGeom>
          <a:noFill/>
          <a:ln/>
        </p:spPr>
        <p:txBody>
          <a:bodyPr wrap="square" lIns="91440" tIns="45720" rIns="91440" bIns="45720" rtlCol="0" anchor="t"/>
          <a:lstStyle/>
          <a:p>
            <a:pPr>
              <a:lnSpc>
                <a:spcPct val="100000"/>
              </a:lnSpc>
            </a:pPr>
            <a:r>
              <a:rPr lang="en-US" sz="2800" dirty="0">
                <a:solidFill>
                  <a:srgbClr val="63BCCA"/>
                </a:solidFill>
                <a:latin typeface="MiSans" pitchFamily="34" charset="0"/>
                <a:ea typeface="MiSans" pitchFamily="34" charset="-122"/>
                <a:cs typeface="MiSans" pitchFamily="34" charset="-120"/>
              </a:rPr>
              <a:t>Seize Opportunities Mindfully</a:t>
            </a:r>
            <a:endParaRPr lang="en-US" sz="1600" dirty="0"/>
          </a:p>
        </p:txBody>
      </p:sp>
      <p:pic>
        <p:nvPicPr>
          <p:cNvPr id="8" name="Image 0" descr="https://kimi-img.moonshot.cn/pub/slides/slides_tmpl/image/25-09-28-15:21:08-d3ce3p0s8jdo4os5dbtg.jpg"/>
          <p:cNvPicPr>
            <a:picLocks noChangeAspect="1"/>
          </p:cNvPicPr>
          <p:nvPr/>
        </p:nvPicPr>
        <p:blipFill>
          <a:blip r:embed="rId3"/>
          <a:srcRect t="6146"/>
          <a:stretch/>
        </p:blipFill>
        <p:spPr>
          <a:xfrm>
            <a:off x="6473666" y="-2442"/>
            <a:ext cx="5222916" cy="3065228"/>
          </a:xfrm>
          <a:prstGeom prst="rect">
            <a:avLst/>
          </a:prstGeom>
        </p:spPr>
      </p:pic>
      <p:pic>
        <p:nvPicPr>
          <p:cNvPr id="9" name="Image 1" descr="https://kimi-img.moonshot.cn/pub/slides/slides_tmpl/image/25-09-28-15:21:08-d3ce3p0s8jdo4os5dbt0.jpg"/>
          <p:cNvPicPr>
            <a:picLocks noChangeAspect="1"/>
          </p:cNvPicPr>
          <p:nvPr/>
        </p:nvPicPr>
        <p:blipFill>
          <a:blip r:embed="rId4"/>
          <a:srcRect l="18051" r="18051" b="10098"/>
          <a:stretch/>
        </p:blipFill>
        <p:spPr>
          <a:xfrm>
            <a:off x="9209879" y="3257813"/>
            <a:ext cx="2486703" cy="3077394"/>
          </a:xfrm>
          <a:prstGeom prst="rect">
            <a:avLst/>
          </a:prstGeom>
        </p:spPr>
      </p:pic>
      <p:sp>
        <p:nvSpPr>
          <p:cNvPr id="10" name="Text 6"/>
          <p:cNvSpPr/>
          <p:nvPr/>
        </p:nvSpPr>
        <p:spPr>
          <a:xfrm>
            <a:off x="316230" y="2735580"/>
            <a:ext cx="1270000" cy="521970"/>
          </a:xfrm>
          <a:prstGeom prst="rect">
            <a:avLst/>
          </a:prstGeom>
          <a:noFill/>
          <a:ln/>
        </p:spPr>
        <p:txBody>
          <a:bodyPr wrap="square" lIns="91440" tIns="45720" rIns="91440" bIns="45720" rtlCol="0" anchor="t"/>
          <a:lstStyle/>
          <a:p>
            <a:pPr>
              <a:lnSpc>
                <a:spcPct val="100000"/>
              </a:lnSpc>
            </a:pPr>
            <a:r>
              <a:rPr lang="en-US" sz="4000" dirty="0">
                <a:solidFill>
                  <a:srgbClr val="63BCCA"/>
                </a:solidFill>
                <a:latin typeface="MiSans" pitchFamily="34" charset="0"/>
                <a:ea typeface="MiSans" pitchFamily="34" charset="-122"/>
                <a:cs typeface="MiSans" pitchFamily="34" charset="-120"/>
              </a:rPr>
              <a:t>01</a:t>
            </a:r>
            <a:endParaRPr lang="en-US" sz="1600" dirty="0"/>
          </a:p>
        </p:txBody>
      </p:sp>
      <p:sp>
        <p:nvSpPr>
          <p:cNvPr id="11" name="Text 7"/>
          <p:cNvSpPr/>
          <p:nvPr/>
        </p:nvSpPr>
        <p:spPr>
          <a:xfrm>
            <a:off x="316230" y="3435985"/>
            <a:ext cx="4023360" cy="33147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Opportunities of AI</a:t>
            </a:r>
            <a:endParaRPr lang="en-US" sz="1600" dirty="0"/>
          </a:p>
        </p:txBody>
      </p:sp>
      <p:sp>
        <p:nvSpPr>
          <p:cNvPr id="12" name="Text 8"/>
          <p:cNvSpPr/>
          <p:nvPr/>
        </p:nvSpPr>
        <p:spPr>
          <a:xfrm>
            <a:off x="315595" y="3953510"/>
            <a:ext cx="4227830" cy="230822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Generative and agentic AI offer significant opportunities to automate repetitive tasks, enhance creativity, and provide valuable insights through data analysis and simulations.</a:t>
            </a:r>
            <a:endParaRPr lang="en-US" sz="1600" dirty="0"/>
          </a:p>
        </p:txBody>
      </p:sp>
      <p:sp>
        <p:nvSpPr>
          <p:cNvPr id="13" name="Text 9"/>
          <p:cNvSpPr/>
          <p:nvPr/>
        </p:nvSpPr>
        <p:spPr>
          <a:xfrm>
            <a:off x="4815912" y="2735845"/>
            <a:ext cx="907339" cy="521970"/>
          </a:xfrm>
          <a:prstGeom prst="rect">
            <a:avLst/>
          </a:prstGeom>
          <a:noFill/>
          <a:ln/>
        </p:spPr>
        <p:txBody>
          <a:bodyPr wrap="square" lIns="91440" tIns="45720" rIns="91440" bIns="45720" rtlCol="0" anchor="t"/>
          <a:lstStyle/>
          <a:p>
            <a:pPr>
              <a:lnSpc>
                <a:spcPct val="100000"/>
              </a:lnSpc>
            </a:pPr>
            <a:r>
              <a:rPr lang="en-US" sz="4000" dirty="0">
                <a:solidFill>
                  <a:srgbClr val="63BCCA"/>
                </a:solidFill>
                <a:latin typeface="MiSans" pitchFamily="34" charset="0"/>
                <a:ea typeface="MiSans" pitchFamily="34" charset="-122"/>
                <a:cs typeface="MiSans" pitchFamily="34" charset="-120"/>
              </a:rPr>
              <a:t>02</a:t>
            </a:r>
            <a:endParaRPr lang="en-US" sz="1600" dirty="0"/>
          </a:p>
        </p:txBody>
      </p:sp>
      <p:sp>
        <p:nvSpPr>
          <p:cNvPr id="14" name="Text 10"/>
          <p:cNvSpPr/>
          <p:nvPr/>
        </p:nvSpPr>
        <p:spPr>
          <a:xfrm>
            <a:off x="4815885" y="3436195"/>
            <a:ext cx="36610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Mindful Adoption</a:t>
            </a:r>
            <a:endParaRPr lang="en-US" sz="1600" dirty="0"/>
          </a:p>
        </p:txBody>
      </p:sp>
      <p:sp>
        <p:nvSpPr>
          <p:cNvPr id="15" name="Text 11"/>
          <p:cNvSpPr/>
          <p:nvPr/>
        </p:nvSpPr>
        <p:spPr>
          <a:xfrm>
            <a:off x="4815840" y="3953510"/>
            <a:ext cx="4227830" cy="2180590"/>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To maximize the benefits of AI, users should define clear goals, supply high-quality data, and integrate AI outputs into existing workflows. Mindful adoption ensures that AI amplifies human capabilities without compromising quality or safety.</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1171555" y="-620077"/>
            <a:ext cx="1478915" cy="1478915"/>
          </a:xfrm>
          <a:prstGeom prst="ellipse">
            <a:avLst/>
          </a:prstGeom>
          <a:gradFill flip="none" rotWithShape="1">
            <a:gsLst>
              <a:gs pos="0">
                <a:srgbClr val="66BECB"/>
              </a:gs>
              <a:gs pos="45000">
                <a:srgbClr val="66BECB"/>
              </a:gs>
              <a:gs pos="100000">
                <a:srgbClr val="E4F3F7"/>
              </a:gs>
            </a:gsLst>
            <a:lin ang="5400000" scaled="1"/>
          </a:gradFill>
          <a:ln/>
        </p:spPr>
      </p:sp>
      <p:sp>
        <p:nvSpPr>
          <p:cNvPr id="3" name="Text 1"/>
          <p:cNvSpPr/>
          <p:nvPr/>
        </p:nvSpPr>
        <p:spPr>
          <a:xfrm>
            <a:off x="11171555" y="-620077"/>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9420000">
            <a:off x="-586085" y="-788784"/>
            <a:ext cx="1892602" cy="1816441"/>
          </a:xfrm>
          <a:prstGeom prst="blockArc">
            <a:avLst>
              <a:gd name="adj1" fmla="val 10800000"/>
              <a:gd name="adj2" fmla="val 0"/>
              <a:gd name="adj3" fmla="val 25000"/>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5" name="Text 3"/>
          <p:cNvSpPr/>
          <p:nvPr/>
        </p:nvSpPr>
        <p:spPr>
          <a:xfrm rot="9420000">
            <a:off x="-586085" y="-788784"/>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247015" y="5991225"/>
            <a:ext cx="5991860" cy="793115"/>
          </a:xfrm>
          <a:prstGeom prst="rect">
            <a:avLst/>
          </a:prstGeom>
          <a:noFill/>
          <a:ln/>
        </p:spPr>
        <p:txBody>
          <a:bodyPr wrap="square" lIns="91440" tIns="45720" rIns="91440" bIns="45720" rtlCol="0" anchor="ctr"/>
          <a:lstStyle/>
          <a:p>
            <a:pPr>
              <a:lnSpc>
                <a:spcPct val="100000"/>
              </a:lnSpc>
            </a:pPr>
            <a:r>
              <a:rPr lang="en-US" sz="2200" dirty="0">
                <a:solidFill>
                  <a:srgbClr val="63BCCA"/>
                </a:solidFill>
                <a:latin typeface="MiSans" pitchFamily="34" charset="0"/>
                <a:ea typeface="MiSans" pitchFamily="34" charset="-122"/>
                <a:cs typeface="MiSans" pitchFamily="34" charset="-120"/>
              </a:rPr>
              <a:t>Guard Against Autopilot Errors</a:t>
            </a:r>
            <a:endParaRPr lang="en-US" sz="1600" dirty="0"/>
          </a:p>
        </p:txBody>
      </p:sp>
      <p:sp>
        <p:nvSpPr>
          <p:cNvPr id="7" name="Shape 5"/>
          <p:cNvSpPr/>
          <p:nvPr/>
        </p:nvSpPr>
        <p:spPr>
          <a:xfrm>
            <a:off x="10122535" y="-634619"/>
            <a:ext cx="2069465" cy="2069465"/>
          </a:xfrm>
          <a:prstGeom prst="ellipse">
            <a:avLst/>
          </a:prstGeom>
          <a:solidFill>
            <a:srgbClr val="E4F3F7">
              <a:alpha val="67059"/>
            </a:srgbClr>
          </a:solidFill>
          <a:ln/>
        </p:spPr>
      </p:sp>
      <p:sp>
        <p:nvSpPr>
          <p:cNvPr id="8" name="Text 6"/>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1357630" y="1325245"/>
            <a:ext cx="3025775" cy="4540885"/>
          </a:xfrm>
          <a:prstGeom prst="roundRect">
            <a:avLst>
              <a:gd name="adj" fmla="val 9952"/>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10" name="Text 8"/>
          <p:cNvSpPr/>
          <p:nvPr/>
        </p:nvSpPr>
        <p:spPr>
          <a:xfrm>
            <a:off x="1357630" y="1325245"/>
            <a:ext cx="3025775" cy="454088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1545590" y="2544445"/>
            <a:ext cx="2588895" cy="74295"/>
          </a:xfrm>
          <a:prstGeom prst="rect">
            <a:avLst/>
          </a:prstGeom>
          <a:solidFill>
            <a:srgbClr val="63BCCA"/>
          </a:solidFill>
          <a:ln/>
        </p:spPr>
      </p:sp>
      <p:sp>
        <p:nvSpPr>
          <p:cNvPr id="12" name="Text 10"/>
          <p:cNvSpPr/>
          <p:nvPr/>
        </p:nvSpPr>
        <p:spPr>
          <a:xfrm>
            <a:off x="1545590" y="2544445"/>
            <a:ext cx="2588895" cy="74295"/>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4730433" y="1325245"/>
            <a:ext cx="3025775" cy="4540885"/>
          </a:xfrm>
          <a:prstGeom prst="roundRect">
            <a:avLst>
              <a:gd name="adj" fmla="val 9952"/>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14" name="Text 12"/>
          <p:cNvSpPr/>
          <p:nvPr/>
        </p:nvSpPr>
        <p:spPr>
          <a:xfrm>
            <a:off x="4730433" y="1325245"/>
            <a:ext cx="3025775" cy="4540885"/>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4918393" y="2544445"/>
            <a:ext cx="2588895" cy="74295"/>
          </a:xfrm>
          <a:prstGeom prst="rect">
            <a:avLst/>
          </a:prstGeom>
          <a:solidFill>
            <a:srgbClr val="63BCCA"/>
          </a:solidFill>
          <a:ln/>
        </p:spPr>
      </p:sp>
      <p:sp>
        <p:nvSpPr>
          <p:cNvPr id="16" name="Text 14"/>
          <p:cNvSpPr/>
          <p:nvPr/>
        </p:nvSpPr>
        <p:spPr>
          <a:xfrm>
            <a:off x="4918393" y="2544445"/>
            <a:ext cx="2588895" cy="74295"/>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8103235" y="1325245"/>
            <a:ext cx="3025775" cy="4540885"/>
          </a:xfrm>
          <a:prstGeom prst="roundRect">
            <a:avLst>
              <a:gd name="adj" fmla="val 9952"/>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18" name="Text 16"/>
          <p:cNvSpPr/>
          <p:nvPr/>
        </p:nvSpPr>
        <p:spPr>
          <a:xfrm>
            <a:off x="8103235" y="1325245"/>
            <a:ext cx="3025775" cy="4540885"/>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8291195" y="2544445"/>
            <a:ext cx="2588895" cy="74295"/>
          </a:xfrm>
          <a:prstGeom prst="rect">
            <a:avLst/>
          </a:prstGeom>
          <a:solidFill>
            <a:srgbClr val="63BCCA"/>
          </a:solidFill>
          <a:ln/>
        </p:spPr>
      </p:sp>
      <p:sp>
        <p:nvSpPr>
          <p:cNvPr id="20" name="Text 18"/>
          <p:cNvSpPr/>
          <p:nvPr/>
        </p:nvSpPr>
        <p:spPr>
          <a:xfrm>
            <a:off x="8291195" y="2544445"/>
            <a:ext cx="2588895" cy="74295"/>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9"/>
          <p:cNvSpPr/>
          <p:nvPr/>
        </p:nvSpPr>
        <p:spPr>
          <a:xfrm rot="19260000">
            <a:off x="11113790" y="6092886"/>
            <a:ext cx="1892602" cy="1816441"/>
          </a:xfrm>
          <a:prstGeom prst="blockArc">
            <a:avLst>
              <a:gd name="adj1" fmla="val 10800000"/>
              <a:gd name="adj2" fmla="val 0"/>
              <a:gd name="adj3" fmla="val 25000"/>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22" name="Text 20"/>
          <p:cNvSpPr/>
          <p:nvPr/>
        </p:nvSpPr>
        <p:spPr>
          <a:xfrm rot="19260000">
            <a:off x="11113790" y="6092886"/>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1"/>
          <p:cNvSpPr/>
          <p:nvPr/>
        </p:nvSpPr>
        <p:spPr>
          <a:xfrm>
            <a:off x="11695271" y="5956459"/>
            <a:ext cx="431483" cy="431483"/>
          </a:xfrm>
          <a:prstGeom prst="ellipse">
            <a:avLst/>
          </a:prstGeom>
          <a:gradFill flip="none" rotWithShape="1">
            <a:gsLst>
              <a:gs pos="0">
                <a:srgbClr val="66BECB"/>
              </a:gs>
              <a:gs pos="45000">
                <a:srgbClr val="66BECB"/>
              </a:gs>
              <a:gs pos="100000">
                <a:srgbClr val="E4F3F7"/>
              </a:gs>
            </a:gsLst>
            <a:lin ang="5400000" scaled="1"/>
          </a:gradFill>
          <a:ln/>
        </p:spPr>
      </p:sp>
      <p:sp>
        <p:nvSpPr>
          <p:cNvPr id="24" name="Text 22"/>
          <p:cNvSpPr/>
          <p:nvPr/>
        </p:nvSpPr>
        <p:spPr>
          <a:xfrm>
            <a:off x="11695271" y="5956459"/>
            <a:ext cx="431483" cy="431483"/>
          </a:xfrm>
          <a:prstGeom prst="rect">
            <a:avLst/>
          </a:prstGeom>
          <a:noFill/>
          <a:ln/>
        </p:spPr>
        <p:txBody>
          <a:bodyPr wrap="square" lIns="45720" tIns="91440" rIns="91440" bIns="45720" rtlCol="0" anchor="ctr"/>
          <a:lstStyle/>
          <a:p>
            <a:pPr>
              <a:lnSpc>
                <a:spcPct val="100000"/>
              </a:lnSpc>
            </a:pPr>
            <a:endParaRPr lang="en-US" sz="1600" dirty="0"/>
          </a:p>
        </p:txBody>
      </p:sp>
      <p:sp>
        <p:nvSpPr>
          <p:cNvPr id="25" name="Text 23"/>
          <p:cNvSpPr/>
          <p:nvPr/>
        </p:nvSpPr>
        <p:spPr>
          <a:xfrm>
            <a:off x="1476375" y="1725930"/>
            <a:ext cx="2776855" cy="593725"/>
          </a:xfrm>
          <a:prstGeom prst="rect">
            <a:avLst/>
          </a:prstGeom>
          <a:noFill/>
          <a:ln/>
        </p:spPr>
        <p:txBody>
          <a:bodyPr wrap="square" lIns="91440" tIns="45720" rIns="91440" bIns="45720" rtlCol="0" anchor="ctr"/>
          <a:lstStyle/>
          <a:p>
            <a:pPr>
              <a:lnSpc>
                <a:spcPct val="100000"/>
              </a:lnSpc>
            </a:pPr>
            <a:r>
              <a:rPr lang="en-US" sz="1400" b="1" dirty="0">
                <a:solidFill>
                  <a:srgbClr val="262626"/>
                </a:solidFill>
                <a:latin typeface="MiSans" pitchFamily="34" charset="0"/>
                <a:ea typeface="MiSans" pitchFamily="34" charset="-122"/>
                <a:cs typeface="MiSans" pitchFamily="34" charset="-120"/>
              </a:rPr>
              <a:t>Potential Errors</a:t>
            </a:r>
            <a:endParaRPr lang="en-US" sz="1600" dirty="0"/>
          </a:p>
        </p:txBody>
      </p:sp>
      <p:sp>
        <p:nvSpPr>
          <p:cNvPr id="26" name="Text 24"/>
          <p:cNvSpPr/>
          <p:nvPr/>
        </p:nvSpPr>
        <p:spPr>
          <a:xfrm>
            <a:off x="1545590" y="2655570"/>
            <a:ext cx="2588895" cy="2985770"/>
          </a:xfrm>
          <a:prstGeom prst="rect">
            <a:avLst/>
          </a:prstGeom>
          <a:noFill/>
          <a:ln/>
        </p:spPr>
        <p:txBody>
          <a:bodyPr wrap="square" lIns="91440" tIns="45720" rIns="91440" bIns="45720" rtlCol="0" anchor="t"/>
          <a:lstStyle/>
          <a:p>
            <a:pPr>
              <a:lnSpc>
                <a:spcPct val="150000"/>
              </a:lnSpc>
            </a:pPr>
            <a:r>
              <a:rPr lang="en-US" sz="1400" dirty="0">
                <a:solidFill>
                  <a:srgbClr val="63BCCA"/>
                </a:solidFill>
                <a:latin typeface="MiSans" pitchFamily="34" charset="0"/>
                <a:ea typeface="MiSans" pitchFamily="34" charset="-122"/>
                <a:cs typeface="MiSans" pitchFamily="34" charset="-120"/>
              </a:rPr>
              <a:t>Agentic AI systems can make errors such as double-booking appointments, reinforcing bias, or leaking private data. These risks increase when feedback loops lack human checkpoints.</a:t>
            </a:r>
            <a:endParaRPr lang="en-US" sz="1600" dirty="0"/>
          </a:p>
        </p:txBody>
      </p:sp>
      <p:sp>
        <p:nvSpPr>
          <p:cNvPr id="27" name="Text 25"/>
          <p:cNvSpPr/>
          <p:nvPr/>
        </p:nvSpPr>
        <p:spPr>
          <a:xfrm>
            <a:off x="4857433" y="1725930"/>
            <a:ext cx="2801620" cy="593725"/>
          </a:xfrm>
          <a:prstGeom prst="rect">
            <a:avLst/>
          </a:prstGeom>
          <a:noFill/>
          <a:ln/>
        </p:spPr>
        <p:txBody>
          <a:bodyPr wrap="square" lIns="91440" tIns="45720" rIns="91440" bIns="45720" rtlCol="0" anchor="ctr"/>
          <a:lstStyle/>
          <a:p>
            <a:pPr>
              <a:lnSpc>
                <a:spcPct val="100000"/>
              </a:lnSpc>
            </a:pPr>
            <a:r>
              <a:rPr lang="en-US" sz="1400" b="1" dirty="0">
                <a:solidFill>
                  <a:srgbClr val="262626"/>
                </a:solidFill>
                <a:latin typeface="MiSans" pitchFamily="34" charset="0"/>
                <a:ea typeface="MiSans" pitchFamily="34" charset="-122"/>
                <a:cs typeface="MiSans" pitchFamily="34" charset="-120"/>
              </a:rPr>
              <a:t>Importance of Monitoring</a:t>
            </a:r>
            <a:endParaRPr lang="en-US" sz="1600" dirty="0"/>
          </a:p>
        </p:txBody>
      </p:sp>
      <p:sp>
        <p:nvSpPr>
          <p:cNvPr id="28" name="Text 26"/>
          <p:cNvSpPr/>
          <p:nvPr/>
        </p:nvSpPr>
        <p:spPr>
          <a:xfrm>
            <a:off x="4918393" y="2655570"/>
            <a:ext cx="2588895" cy="2985770"/>
          </a:xfrm>
          <a:prstGeom prst="rect">
            <a:avLst/>
          </a:prstGeom>
          <a:noFill/>
          <a:ln/>
        </p:spPr>
        <p:txBody>
          <a:bodyPr wrap="square" lIns="91440" tIns="45720" rIns="91440" bIns="45720" rtlCol="0" anchor="t"/>
          <a:lstStyle/>
          <a:p>
            <a:pPr>
              <a:lnSpc>
                <a:spcPct val="150000"/>
              </a:lnSpc>
            </a:pPr>
            <a:r>
              <a:rPr lang="en-US" sz="1400" dirty="0">
                <a:solidFill>
                  <a:srgbClr val="63BCCA"/>
                </a:solidFill>
                <a:latin typeface="MiSans" pitchFamily="34" charset="0"/>
                <a:ea typeface="MiSans" pitchFamily="34" charset="-122"/>
                <a:cs typeface="MiSans" pitchFamily="34" charset="-120"/>
              </a:rPr>
              <a:t>Continuous monitoring, transparent logs, and regular bias audits are essential to ensure that agentic AI systems operate safely and ethically. Oversight should be built into the design of autonomous systems.</a:t>
            </a:r>
            <a:endParaRPr lang="en-US" sz="1600" dirty="0"/>
          </a:p>
        </p:txBody>
      </p:sp>
      <p:sp>
        <p:nvSpPr>
          <p:cNvPr id="29" name="Text 27"/>
          <p:cNvSpPr/>
          <p:nvPr/>
        </p:nvSpPr>
        <p:spPr>
          <a:xfrm>
            <a:off x="8221345" y="1725930"/>
            <a:ext cx="2827020" cy="593725"/>
          </a:xfrm>
          <a:prstGeom prst="rect">
            <a:avLst/>
          </a:prstGeom>
          <a:noFill/>
          <a:ln/>
        </p:spPr>
        <p:txBody>
          <a:bodyPr wrap="square" lIns="91440" tIns="45720" rIns="91440" bIns="45720" rtlCol="0" anchor="ctr"/>
          <a:lstStyle/>
          <a:p>
            <a:pPr>
              <a:lnSpc>
                <a:spcPct val="100000"/>
              </a:lnSpc>
            </a:pPr>
            <a:r>
              <a:rPr lang="en-US" sz="1400" b="1" dirty="0">
                <a:solidFill>
                  <a:srgbClr val="262626"/>
                </a:solidFill>
                <a:latin typeface="MiSans" pitchFamily="34" charset="0"/>
                <a:ea typeface="MiSans" pitchFamily="34" charset="-122"/>
                <a:cs typeface="MiSans" pitchFamily="34" charset="-120"/>
              </a:rPr>
              <a:t>Human Accountability</a:t>
            </a:r>
            <a:endParaRPr lang="en-US" sz="1600" dirty="0"/>
          </a:p>
        </p:txBody>
      </p:sp>
      <p:sp>
        <p:nvSpPr>
          <p:cNvPr id="30" name="Text 28"/>
          <p:cNvSpPr/>
          <p:nvPr/>
        </p:nvSpPr>
        <p:spPr>
          <a:xfrm>
            <a:off x="8291195" y="2655570"/>
            <a:ext cx="2588895" cy="2985770"/>
          </a:xfrm>
          <a:prstGeom prst="rect">
            <a:avLst/>
          </a:prstGeom>
          <a:noFill/>
          <a:ln/>
        </p:spPr>
        <p:txBody>
          <a:bodyPr wrap="square" lIns="91440" tIns="45720" rIns="91440" bIns="45720" rtlCol="0" anchor="t"/>
          <a:lstStyle/>
          <a:p>
            <a:pPr>
              <a:lnSpc>
                <a:spcPct val="150000"/>
              </a:lnSpc>
            </a:pPr>
            <a:r>
              <a:rPr lang="en-US" sz="1400" dirty="0">
                <a:solidFill>
                  <a:srgbClr val="63BCCA"/>
                </a:solidFill>
                <a:latin typeface="MiSans" pitchFamily="34" charset="0"/>
                <a:ea typeface="MiSans" pitchFamily="34" charset="-122"/>
                <a:cs typeface="MiSans" pitchFamily="34" charset="-120"/>
              </a:rPr>
              <a:t>Maintaining human accountability is crucial when using agentic AI. Users must be prepared to intervene and correct errors to ensure that AI systems act in alignment with human values and ethical standards.</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Practice</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04</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D2EFF8">
              <a:alpha val="78039"/>
            </a:srgbClr>
          </a:solidFill>
          <a:ln/>
        </p:spPr>
      </p:sp>
      <p:sp>
        <p:nvSpPr>
          <p:cNvPr id="3" name="Text 1"/>
          <p:cNvSpPr/>
          <p:nvPr/>
        </p:nvSpPr>
        <p:spPr>
          <a:xfrm>
            <a:off x="0" y="0"/>
            <a:ext cx="12192000" cy="68580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11298237" y="0"/>
            <a:ext cx="893763" cy="893763"/>
          </a:xfrm>
          <a:prstGeom prst="ellipse">
            <a:avLst/>
          </a:prstGeom>
          <a:solidFill>
            <a:srgbClr val="85CADB">
              <a:alpha val="90196"/>
            </a:srgbClr>
          </a:solidFill>
          <a:ln/>
        </p:spPr>
      </p:sp>
      <p:sp>
        <p:nvSpPr>
          <p:cNvPr id="5" name="Text 3"/>
          <p:cNvSpPr/>
          <p:nvPr/>
        </p:nvSpPr>
        <p:spPr>
          <a:xfrm>
            <a:off x="11298237" y="0"/>
            <a:ext cx="893763" cy="893763"/>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9420000">
            <a:off x="-624185" y="-1207888"/>
            <a:ext cx="1892602" cy="1816441"/>
          </a:xfrm>
          <a:prstGeom prst="blockArc">
            <a:avLst>
              <a:gd name="adj1" fmla="val 10800000"/>
              <a:gd name="adj2" fmla="val 0"/>
              <a:gd name="adj3" fmla="val 25000"/>
            </a:avLst>
          </a:prstGeom>
          <a:gradFill flip="none" rotWithShape="1">
            <a:gsLst>
              <a:gs pos="0">
                <a:srgbClr val="D2EFF8"/>
              </a:gs>
              <a:gs pos="86000">
                <a:srgbClr val="72C3CF"/>
              </a:gs>
              <a:gs pos="100000">
                <a:srgbClr val="72C3CF"/>
              </a:gs>
            </a:gsLst>
            <a:lin ang="5400000" scaled="1"/>
          </a:gradFill>
          <a:ln/>
        </p:spPr>
      </p:sp>
      <p:sp>
        <p:nvSpPr>
          <p:cNvPr id="7" name="Text 5"/>
          <p:cNvSpPr/>
          <p:nvPr/>
        </p:nvSpPr>
        <p:spPr>
          <a:xfrm rot="9420000">
            <a:off x="-624185" y="-1207888"/>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166370" y="3883470"/>
            <a:ext cx="2068195" cy="1198880"/>
          </a:xfrm>
          <a:prstGeom prst="rect">
            <a:avLst/>
          </a:prstGeom>
          <a:noFill/>
          <a:ln/>
        </p:spPr>
        <p:txBody>
          <a:bodyPr wrap="square" lIns="91440" tIns="45720" rIns="91440" bIns="45720" rtlCol="0" anchor="t"/>
          <a:lstStyle/>
          <a:p>
            <a:pPr>
              <a:lnSpc>
                <a:spcPct val="100000"/>
              </a:lnSpc>
            </a:pPr>
            <a:r>
              <a:rPr lang="en-US" sz="2200" dirty="0">
                <a:solidFill>
                  <a:srgbClr val="56A4B0"/>
                </a:solidFill>
                <a:latin typeface="MiSans" pitchFamily="34" charset="0"/>
                <a:ea typeface="MiSans" pitchFamily="34" charset="-122"/>
                <a:cs typeface="MiSans" pitchFamily="34" charset="-120"/>
              </a:rPr>
              <a:t>Gen AI Lab Create and Critique</a:t>
            </a:r>
            <a:endParaRPr lang="en-US" sz="1600" dirty="0"/>
          </a:p>
        </p:txBody>
      </p:sp>
      <p:sp>
        <p:nvSpPr>
          <p:cNvPr id="9" name="Shape 7"/>
          <p:cNvSpPr/>
          <p:nvPr/>
        </p:nvSpPr>
        <p:spPr>
          <a:xfrm>
            <a:off x="10122535" y="-634619"/>
            <a:ext cx="2069465" cy="2069465"/>
          </a:xfrm>
          <a:prstGeom prst="ellipse">
            <a:avLst/>
          </a:prstGeom>
          <a:gradFill flip="none" rotWithShape="1">
            <a:gsLst>
              <a:gs pos="0">
                <a:srgbClr val="A8EAE4">
                  <a:alpha val="28000"/>
                </a:srgbClr>
              </a:gs>
              <a:gs pos="92000">
                <a:srgbClr val="E4F3F7"/>
              </a:gs>
              <a:gs pos="100000">
                <a:srgbClr val="E4F3F7"/>
              </a:gs>
            </a:gsLst>
            <a:lin ang="5400000" scaled="1"/>
          </a:gradFill>
          <a:ln/>
        </p:spPr>
      </p:sp>
      <p:sp>
        <p:nvSpPr>
          <p:cNvPr id="10" name="Text 8"/>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2234565" y="3773043"/>
            <a:ext cx="4723765" cy="2654300"/>
          </a:xfrm>
          <a:prstGeom prst="rect">
            <a:avLst/>
          </a:prstGeom>
          <a:solidFill>
            <a:srgbClr val="FFFFFF"/>
          </a:solidFill>
          <a:ln/>
        </p:spPr>
      </p:sp>
      <p:sp>
        <p:nvSpPr>
          <p:cNvPr id="12" name="Text 10"/>
          <p:cNvSpPr/>
          <p:nvPr/>
        </p:nvSpPr>
        <p:spPr>
          <a:xfrm>
            <a:off x="2234565" y="3773043"/>
            <a:ext cx="4723765" cy="265430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2234565" y="3773043"/>
            <a:ext cx="1034415" cy="110490"/>
          </a:xfrm>
          <a:prstGeom prst="rect">
            <a:avLst/>
          </a:prstGeom>
          <a:solidFill>
            <a:srgbClr val="63BCCA"/>
          </a:solidFill>
          <a:ln/>
        </p:spPr>
      </p:sp>
      <p:sp>
        <p:nvSpPr>
          <p:cNvPr id="14" name="Text 12"/>
          <p:cNvSpPr/>
          <p:nvPr/>
        </p:nvSpPr>
        <p:spPr>
          <a:xfrm>
            <a:off x="2234565" y="3773043"/>
            <a:ext cx="1034415" cy="11049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7150100" y="3773043"/>
            <a:ext cx="4723765" cy="2654300"/>
          </a:xfrm>
          <a:prstGeom prst="rect">
            <a:avLst/>
          </a:prstGeom>
          <a:solidFill>
            <a:srgbClr val="FFFFFF"/>
          </a:solidFill>
          <a:ln/>
        </p:spPr>
      </p:sp>
      <p:sp>
        <p:nvSpPr>
          <p:cNvPr id="16" name="Text 14"/>
          <p:cNvSpPr/>
          <p:nvPr/>
        </p:nvSpPr>
        <p:spPr>
          <a:xfrm>
            <a:off x="7150100" y="3773043"/>
            <a:ext cx="4723765" cy="265430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7150100" y="3773043"/>
            <a:ext cx="1034415" cy="110490"/>
          </a:xfrm>
          <a:prstGeom prst="rect">
            <a:avLst/>
          </a:prstGeom>
          <a:solidFill>
            <a:srgbClr val="63BCCA"/>
          </a:solidFill>
          <a:ln/>
        </p:spPr>
      </p:sp>
      <p:sp>
        <p:nvSpPr>
          <p:cNvPr id="18" name="Text 16"/>
          <p:cNvSpPr/>
          <p:nvPr/>
        </p:nvSpPr>
        <p:spPr>
          <a:xfrm>
            <a:off x="7150100" y="3773043"/>
            <a:ext cx="1034415" cy="110490"/>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2234565" y="906018"/>
            <a:ext cx="4723765" cy="2654300"/>
          </a:xfrm>
          <a:prstGeom prst="rect">
            <a:avLst/>
          </a:prstGeom>
          <a:solidFill>
            <a:srgbClr val="FFFFFF"/>
          </a:solidFill>
          <a:ln/>
        </p:spPr>
      </p:sp>
      <p:sp>
        <p:nvSpPr>
          <p:cNvPr id="20" name="Text 18"/>
          <p:cNvSpPr/>
          <p:nvPr/>
        </p:nvSpPr>
        <p:spPr>
          <a:xfrm>
            <a:off x="2234565" y="906018"/>
            <a:ext cx="4723765" cy="2654300"/>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9"/>
          <p:cNvSpPr/>
          <p:nvPr/>
        </p:nvSpPr>
        <p:spPr>
          <a:xfrm>
            <a:off x="2234565" y="906018"/>
            <a:ext cx="1034415" cy="110490"/>
          </a:xfrm>
          <a:prstGeom prst="rect">
            <a:avLst/>
          </a:prstGeom>
          <a:solidFill>
            <a:srgbClr val="63BCCA"/>
          </a:solidFill>
          <a:ln/>
        </p:spPr>
      </p:sp>
      <p:sp>
        <p:nvSpPr>
          <p:cNvPr id="22" name="Text 20"/>
          <p:cNvSpPr/>
          <p:nvPr/>
        </p:nvSpPr>
        <p:spPr>
          <a:xfrm>
            <a:off x="2234565" y="906018"/>
            <a:ext cx="1034415" cy="110490"/>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1"/>
          <p:cNvSpPr/>
          <p:nvPr/>
        </p:nvSpPr>
        <p:spPr>
          <a:xfrm>
            <a:off x="7150100" y="906018"/>
            <a:ext cx="4723765" cy="2654300"/>
          </a:xfrm>
          <a:prstGeom prst="rect">
            <a:avLst/>
          </a:prstGeom>
          <a:solidFill>
            <a:srgbClr val="FFFFFF"/>
          </a:solidFill>
          <a:ln/>
        </p:spPr>
      </p:sp>
      <p:sp>
        <p:nvSpPr>
          <p:cNvPr id="24" name="Text 22"/>
          <p:cNvSpPr/>
          <p:nvPr/>
        </p:nvSpPr>
        <p:spPr>
          <a:xfrm>
            <a:off x="7150100" y="906018"/>
            <a:ext cx="4723765" cy="2654300"/>
          </a:xfrm>
          <a:prstGeom prst="rect">
            <a:avLst/>
          </a:prstGeom>
          <a:noFill/>
          <a:ln/>
        </p:spPr>
        <p:txBody>
          <a:bodyPr wrap="square" lIns="45720" tIns="91440" rIns="91440" bIns="45720" rtlCol="0" anchor="ctr"/>
          <a:lstStyle/>
          <a:p>
            <a:pPr>
              <a:lnSpc>
                <a:spcPct val="100000"/>
              </a:lnSpc>
            </a:pPr>
            <a:endParaRPr lang="en-US" sz="1600" dirty="0"/>
          </a:p>
        </p:txBody>
      </p:sp>
      <p:sp>
        <p:nvSpPr>
          <p:cNvPr id="25" name="Shape 23"/>
          <p:cNvSpPr/>
          <p:nvPr/>
        </p:nvSpPr>
        <p:spPr>
          <a:xfrm>
            <a:off x="7150100" y="906018"/>
            <a:ext cx="1034415" cy="110490"/>
          </a:xfrm>
          <a:prstGeom prst="rect">
            <a:avLst/>
          </a:prstGeom>
          <a:solidFill>
            <a:srgbClr val="63BCCA"/>
          </a:solidFill>
          <a:ln/>
        </p:spPr>
      </p:sp>
      <p:sp>
        <p:nvSpPr>
          <p:cNvPr id="26" name="Text 24"/>
          <p:cNvSpPr/>
          <p:nvPr/>
        </p:nvSpPr>
        <p:spPr>
          <a:xfrm>
            <a:off x="7150100" y="906018"/>
            <a:ext cx="1034415" cy="110490"/>
          </a:xfrm>
          <a:prstGeom prst="rect">
            <a:avLst/>
          </a:prstGeom>
          <a:noFill/>
          <a:ln/>
        </p:spPr>
        <p:txBody>
          <a:bodyPr wrap="square" lIns="45720" tIns="91440" rIns="91440" bIns="45720" rtlCol="0" anchor="ctr"/>
          <a:lstStyle/>
          <a:p>
            <a:pPr>
              <a:lnSpc>
                <a:spcPct val="100000"/>
              </a:lnSpc>
            </a:pPr>
            <a:endParaRPr lang="en-US" sz="1600" dirty="0"/>
          </a:p>
        </p:txBody>
      </p:sp>
      <p:sp>
        <p:nvSpPr>
          <p:cNvPr id="27" name="Text 25"/>
          <p:cNvSpPr/>
          <p:nvPr/>
        </p:nvSpPr>
        <p:spPr>
          <a:xfrm>
            <a:off x="2324735" y="1026033"/>
            <a:ext cx="854075" cy="593090"/>
          </a:xfrm>
          <a:prstGeom prst="rect">
            <a:avLst/>
          </a:prstGeom>
          <a:noFill/>
          <a:ln/>
        </p:spPr>
        <p:txBody>
          <a:bodyPr wrap="square" lIns="91440" tIns="45720" rIns="91440" bIns="45720" rtlCol="0" anchor="t"/>
          <a:lstStyle/>
          <a:p>
            <a:pPr>
              <a:lnSpc>
                <a:spcPct val="100000"/>
              </a:lnSpc>
            </a:pPr>
            <a:r>
              <a:rPr lang="en-US" sz="3600" b="1" dirty="0">
                <a:solidFill>
                  <a:srgbClr val="63BCCA"/>
                </a:solidFill>
                <a:latin typeface="MiSans" pitchFamily="34" charset="0"/>
                <a:ea typeface="MiSans" pitchFamily="34" charset="-122"/>
                <a:cs typeface="MiSans" pitchFamily="34" charset="-120"/>
              </a:rPr>
              <a:t>01</a:t>
            </a:r>
            <a:endParaRPr lang="en-US" sz="1600" dirty="0"/>
          </a:p>
        </p:txBody>
      </p:sp>
      <p:sp>
        <p:nvSpPr>
          <p:cNvPr id="28" name="Text 26"/>
          <p:cNvSpPr/>
          <p:nvPr/>
        </p:nvSpPr>
        <p:spPr>
          <a:xfrm>
            <a:off x="3109595" y="1140333"/>
            <a:ext cx="3753485" cy="527685"/>
          </a:xfrm>
          <a:prstGeom prst="rect">
            <a:avLst/>
          </a:prstGeom>
          <a:noFill/>
          <a:ln/>
        </p:spPr>
        <p:txBody>
          <a:bodyPr wrap="square" lIns="91440" tIns="45720" rIns="91440" bIns="45720" rtlCol="0" anchor="t"/>
          <a:lstStyle/>
          <a:p>
            <a:pPr>
              <a:lnSpc>
                <a:spcPct val="100000"/>
              </a:lnSpc>
            </a:pPr>
            <a:r>
              <a:rPr lang="en-US" sz="2000" dirty="0">
                <a:solidFill>
                  <a:srgbClr val="63BCCA"/>
                </a:solidFill>
                <a:latin typeface="MiSans" pitchFamily="34" charset="0"/>
                <a:ea typeface="MiSans" pitchFamily="34" charset="-122"/>
                <a:cs typeface="MiSans" pitchFamily="34" charset="-120"/>
              </a:rPr>
              <a:t>Experimentation</a:t>
            </a:r>
            <a:endParaRPr lang="en-US" sz="1600" dirty="0"/>
          </a:p>
        </p:txBody>
      </p:sp>
      <p:sp>
        <p:nvSpPr>
          <p:cNvPr id="29" name="Text 27"/>
          <p:cNvSpPr/>
          <p:nvPr/>
        </p:nvSpPr>
        <p:spPr>
          <a:xfrm>
            <a:off x="3147695" y="1426718"/>
            <a:ext cx="3582035" cy="202374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Learners select a project such as text, image, or code creation and use generative AI to generate an initial draft. They then refine the output through multiple iterations.</a:t>
            </a:r>
            <a:endParaRPr lang="en-US" sz="1600" dirty="0"/>
          </a:p>
        </p:txBody>
      </p:sp>
      <p:sp>
        <p:nvSpPr>
          <p:cNvPr id="30" name="Text 28"/>
          <p:cNvSpPr/>
          <p:nvPr/>
        </p:nvSpPr>
        <p:spPr>
          <a:xfrm>
            <a:off x="7240270" y="1026033"/>
            <a:ext cx="854075" cy="593090"/>
          </a:xfrm>
          <a:prstGeom prst="rect">
            <a:avLst/>
          </a:prstGeom>
          <a:noFill/>
          <a:ln/>
        </p:spPr>
        <p:txBody>
          <a:bodyPr wrap="square" lIns="91440" tIns="45720" rIns="91440" bIns="45720" rtlCol="0" anchor="t"/>
          <a:lstStyle/>
          <a:p>
            <a:pPr>
              <a:lnSpc>
                <a:spcPct val="100000"/>
              </a:lnSpc>
            </a:pPr>
            <a:r>
              <a:rPr lang="en-US" sz="3600" b="1" dirty="0">
                <a:solidFill>
                  <a:srgbClr val="63BCCA"/>
                </a:solidFill>
                <a:latin typeface="MiSans" pitchFamily="34" charset="0"/>
                <a:ea typeface="MiSans" pitchFamily="34" charset="-122"/>
                <a:cs typeface="MiSans" pitchFamily="34" charset="-120"/>
              </a:rPr>
              <a:t>02</a:t>
            </a:r>
            <a:endParaRPr lang="en-US" sz="1600" dirty="0"/>
          </a:p>
        </p:txBody>
      </p:sp>
      <p:sp>
        <p:nvSpPr>
          <p:cNvPr id="31" name="Text 29"/>
          <p:cNvSpPr/>
          <p:nvPr/>
        </p:nvSpPr>
        <p:spPr>
          <a:xfrm>
            <a:off x="8025130" y="1140333"/>
            <a:ext cx="3753485" cy="527685"/>
          </a:xfrm>
          <a:prstGeom prst="rect">
            <a:avLst/>
          </a:prstGeom>
          <a:noFill/>
          <a:ln/>
        </p:spPr>
        <p:txBody>
          <a:bodyPr wrap="square" lIns="91440" tIns="45720" rIns="91440" bIns="45720" rtlCol="0" anchor="t"/>
          <a:lstStyle/>
          <a:p>
            <a:pPr>
              <a:lnSpc>
                <a:spcPct val="100000"/>
              </a:lnSpc>
            </a:pPr>
            <a:r>
              <a:rPr lang="en-US" sz="2000" dirty="0">
                <a:solidFill>
                  <a:srgbClr val="63BCCA"/>
                </a:solidFill>
                <a:latin typeface="MiSans" pitchFamily="34" charset="0"/>
                <a:ea typeface="MiSans" pitchFamily="34" charset="-122"/>
                <a:cs typeface="MiSans" pitchFamily="34" charset="-120"/>
              </a:rPr>
              <a:t>Iterative Refinement</a:t>
            </a:r>
            <a:endParaRPr lang="en-US" sz="1600" dirty="0"/>
          </a:p>
        </p:txBody>
      </p:sp>
      <p:sp>
        <p:nvSpPr>
          <p:cNvPr id="32" name="Text 30"/>
          <p:cNvSpPr/>
          <p:nvPr/>
        </p:nvSpPr>
        <p:spPr>
          <a:xfrm>
            <a:off x="8063230" y="1426718"/>
            <a:ext cx="3582035" cy="202374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During each iteration, learners note improvements, identify biases or errors, and apply human edits to finalize the content. This process helps in achieving better results.</a:t>
            </a:r>
            <a:endParaRPr lang="en-US" sz="1600" dirty="0"/>
          </a:p>
        </p:txBody>
      </p:sp>
      <p:sp>
        <p:nvSpPr>
          <p:cNvPr id="33" name="Text 31"/>
          <p:cNvSpPr/>
          <p:nvPr/>
        </p:nvSpPr>
        <p:spPr>
          <a:xfrm>
            <a:off x="2324735" y="3893058"/>
            <a:ext cx="854075" cy="593090"/>
          </a:xfrm>
          <a:prstGeom prst="rect">
            <a:avLst/>
          </a:prstGeom>
          <a:noFill/>
          <a:ln/>
        </p:spPr>
        <p:txBody>
          <a:bodyPr wrap="square" lIns="91440" tIns="45720" rIns="91440" bIns="45720" rtlCol="0" anchor="t"/>
          <a:lstStyle/>
          <a:p>
            <a:pPr>
              <a:lnSpc>
                <a:spcPct val="100000"/>
              </a:lnSpc>
            </a:pPr>
            <a:r>
              <a:rPr lang="en-US" sz="3600" b="1" dirty="0">
                <a:solidFill>
                  <a:srgbClr val="63BCCA"/>
                </a:solidFill>
                <a:latin typeface="MiSans" pitchFamily="34" charset="0"/>
                <a:ea typeface="MiSans" pitchFamily="34" charset="-122"/>
                <a:cs typeface="MiSans" pitchFamily="34" charset="-120"/>
              </a:rPr>
              <a:t>03</a:t>
            </a:r>
            <a:endParaRPr lang="en-US" sz="1600" dirty="0"/>
          </a:p>
        </p:txBody>
      </p:sp>
      <p:sp>
        <p:nvSpPr>
          <p:cNvPr id="34" name="Text 32"/>
          <p:cNvSpPr/>
          <p:nvPr/>
        </p:nvSpPr>
        <p:spPr>
          <a:xfrm>
            <a:off x="3109595" y="4007358"/>
            <a:ext cx="3753485" cy="527685"/>
          </a:xfrm>
          <a:prstGeom prst="rect">
            <a:avLst/>
          </a:prstGeom>
          <a:noFill/>
          <a:ln/>
        </p:spPr>
        <p:txBody>
          <a:bodyPr wrap="square" lIns="91440" tIns="45720" rIns="91440" bIns="45720" rtlCol="0" anchor="t"/>
          <a:lstStyle/>
          <a:p>
            <a:pPr>
              <a:lnSpc>
                <a:spcPct val="100000"/>
              </a:lnSpc>
            </a:pPr>
            <a:r>
              <a:rPr lang="en-US" sz="2000" dirty="0">
                <a:solidFill>
                  <a:srgbClr val="63BCCA"/>
                </a:solidFill>
                <a:latin typeface="MiSans" pitchFamily="34" charset="0"/>
                <a:ea typeface="MiSans" pitchFamily="34" charset="-122"/>
                <a:cs typeface="MiSans" pitchFamily="34" charset="-120"/>
              </a:rPr>
              <a:t>Critical Review</a:t>
            </a:r>
            <a:endParaRPr lang="en-US" sz="1600" dirty="0"/>
          </a:p>
        </p:txBody>
      </p:sp>
      <p:sp>
        <p:nvSpPr>
          <p:cNvPr id="35" name="Text 33"/>
          <p:cNvSpPr/>
          <p:nvPr/>
        </p:nvSpPr>
        <p:spPr>
          <a:xfrm>
            <a:off x="3147695" y="4293743"/>
            <a:ext cx="3582035" cy="202374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Learners critically review each AI-generated output, assessing its relevance, accuracy, and alignment with the intended goals. This step ensures that the final product meets high standards.</a:t>
            </a:r>
            <a:endParaRPr lang="en-US" sz="1600" dirty="0"/>
          </a:p>
        </p:txBody>
      </p:sp>
      <p:sp>
        <p:nvSpPr>
          <p:cNvPr id="36" name="Text 34"/>
          <p:cNvSpPr/>
          <p:nvPr/>
        </p:nvSpPr>
        <p:spPr>
          <a:xfrm>
            <a:off x="7240270" y="3893058"/>
            <a:ext cx="854075" cy="593090"/>
          </a:xfrm>
          <a:prstGeom prst="rect">
            <a:avLst/>
          </a:prstGeom>
          <a:noFill/>
          <a:ln/>
        </p:spPr>
        <p:txBody>
          <a:bodyPr wrap="square" lIns="91440" tIns="45720" rIns="91440" bIns="45720" rtlCol="0" anchor="t"/>
          <a:lstStyle/>
          <a:p>
            <a:pPr>
              <a:lnSpc>
                <a:spcPct val="100000"/>
              </a:lnSpc>
            </a:pPr>
            <a:r>
              <a:rPr lang="en-US" sz="3600" b="1" dirty="0">
                <a:solidFill>
                  <a:srgbClr val="63BCCA"/>
                </a:solidFill>
                <a:latin typeface="MiSans" pitchFamily="34" charset="0"/>
                <a:ea typeface="MiSans" pitchFamily="34" charset="-122"/>
                <a:cs typeface="MiSans" pitchFamily="34" charset="-120"/>
              </a:rPr>
              <a:t>04</a:t>
            </a:r>
            <a:endParaRPr lang="en-US" sz="1600" dirty="0"/>
          </a:p>
        </p:txBody>
      </p:sp>
      <p:sp>
        <p:nvSpPr>
          <p:cNvPr id="37" name="Text 35"/>
          <p:cNvSpPr/>
          <p:nvPr/>
        </p:nvSpPr>
        <p:spPr>
          <a:xfrm>
            <a:off x="8025130" y="4007358"/>
            <a:ext cx="3753485" cy="527685"/>
          </a:xfrm>
          <a:prstGeom prst="rect">
            <a:avLst/>
          </a:prstGeom>
          <a:noFill/>
          <a:ln/>
        </p:spPr>
        <p:txBody>
          <a:bodyPr wrap="square" lIns="91440" tIns="45720" rIns="91440" bIns="45720" rtlCol="0" anchor="t"/>
          <a:lstStyle/>
          <a:p>
            <a:pPr>
              <a:lnSpc>
                <a:spcPct val="100000"/>
              </a:lnSpc>
            </a:pPr>
            <a:r>
              <a:rPr lang="en-US" sz="2000" dirty="0">
                <a:solidFill>
                  <a:srgbClr val="63BCCA"/>
                </a:solidFill>
                <a:latin typeface="MiSans" pitchFamily="34" charset="0"/>
                <a:ea typeface="MiSans" pitchFamily="34" charset="-122"/>
                <a:cs typeface="MiSans" pitchFamily="34" charset="-120"/>
              </a:rPr>
              <a:t>Real-World Application</a:t>
            </a:r>
            <a:endParaRPr lang="en-US" sz="1600" dirty="0"/>
          </a:p>
        </p:txBody>
      </p:sp>
      <p:sp>
        <p:nvSpPr>
          <p:cNvPr id="38" name="Text 36"/>
          <p:cNvSpPr/>
          <p:nvPr/>
        </p:nvSpPr>
        <p:spPr>
          <a:xfrm>
            <a:off x="8063230" y="4293743"/>
            <a:ext cx="3582035" cy="202374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The exercise emphasizes the importance of iterative collaboration and critical review before deploying AI-generated content in real-world scenarios.</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78610"/>
            <a:ext cx="5962650" cy="5962650"/>
          </a:xfrm>
          <a:prstGeom prst="donut">
            <a:avLst>
              <a:gd name="adj" fmla="val 25000"/>
            </a:avLst>
          </a:prstGeom>
          <a:gradFill flip="none" rotWithShape="1">
            <a:gsLst>
              <a:gs pos="0">
                <a:srgbClr val="CEE9F1"/>
              </a:gs>
              <a:gs pos="12000">
                <a:srgbClr val="CEE9F1"/>
              </a:gs>
              <a:gs pos="100000">
                <a:srgbClr val="F6F8FD">
                  <a:alpha val="0"/>
                </a:srgbClr>
              </a:gs>
            </a:gsLst>
            <a:lin ang="5400000" scaled="1"/>
          </a:gradFill>
          <a:ln/>
        </p:spPr>
      </p:sp>
      <p:sp>
        <p:nvSpPr>
          <p:cNvPr id="3" name="Text 1"/>
          <p:cNvSpPr/>
          <p:nvPr/>
        </p:nvSpPr>
        <p:spPr>
          <a:xfrm>
            <a:off x="-2628900" y="157861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1336675" y="6062345"/>
            <a:ext cx="1478915" cy="1478915"/>
          </a:xfrm>
          <a:prstGeom prst="ellipse">
            <a:avLst/>
          </a:prstGeom>
          <a:gradFill flip="none" rotWithShape="1">
            <a:gsLst>
              <a:gs pos="0">
                <a:srgbClr val="CEE9F1"/>
              </a:gs>
              <a:gs pos="12000">
                <a:srgbClr val="CEE9F1"/>
              </a:gs>
              <a:gs pos="100000">
                <a:srgbClr val="F6F8FD">
                  <a:alpha val="0"/>
                </a:srgbClr>
              </a:gs>
            </a:gsLst>
            <a:lin ang="5400000" scaled="1"/>
          </a:gradFill>
          <a:ln/>
        </p:spPr>
      </p:sp>
      <p:sp>
        <p:nvSpPr>
          <p:cNvPr id="5" name="Text 3"/>
          <p:cNvSpPr/>
          <p:nvPr/>
        </p:nvSpPr>
        <p:spPr>
          <a:xfrm>
            <a:off x="1336675" y="6062345"/>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65" y="-893445"/>
            <a:ext cx="4990465" cy="4990465"/>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7" name="Text 5"/>
          <p:cNvSpPr/>
          <p:nvPr/>
        </p:nvSpPr>
        <p:spPr>
          <a:xfrm>
            <a:off x="9130665" y="-893445"/>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3633470" y="5574665"/>
            <a:ext cx="9527540" cy="284559"/>
          </a:xfrm>
          <a:prstGeom prst="rect">
            <a:avLst/>
          </a:prstGeom>
          <a:noFill/>
          <a:ln/>
        </p:spPr>
        <p:txBody>
          <a:bodyPr wrap="square" lIns="91440" tIns="45720" rIns="91440" bIns="45720" rtlCol="0" anchor="t">
            <a:spAutoFit/>
          </a:bodyPr>
          <a:lstStyle/>
          <a:p>
            <a:pPr>
              <a:lnSpc>
                <a:spcPct val="100000"/>
              </a:lnSpc>
            </a:pPr>
            <a:r>
              <a:rPr lang="en-US" sz="1800" dirty="0">
                <a:solidFill>
                  <a:srgbClr val="FFFFFF"/>
                </a:solidFill>
                <a:latin typeface="MiSans" pitchFamily="34" charset="0"/>
                <a:ea typeface="MiSans" pitchFamily="34" charset="-122"/>
                <a:cs typeface="MiSans" pitchFamily="34" charset="-120"/>
              </a:rPr>
              <a:t>汇报人：xxx   汇报时间：x年x月x日</a:t>
            </a:r>
            <a:endParaRPr lang="en-US" sz="1600" dirty="0"/>
          </a:p>
        </p:txBody>
      </p:sp>
      <p:sp>
        <p:nvSpPr>
          <p:cNvPr id="9" name="Shape 7"/>
          <p:cNvSpPr/>
          <p:nvPr/>
        </p:nvSpPr>
        <p:spPr>
          <a:xfrm>
            <a:off x="10584815" y="5872480"/>
            <a:ext cx="2082165" cy="2082165"/>
          </a:xfrm>
          <a:prstGeom prst="blockArc">
            <a:avLst>
              <a:gd name="adj1" fmla="val 10800000"/>
              <a:gd name="adj2" fmla="val 0"/>
              <a:gd name="adj3" fmla="val 25000"/>
            </a:avLst>
          </a:prstGeom>
          <a:gradFill flip="none" rotWithShape="1">
            <a:gsLst>
              <a:gs pos="0">
                <a:srgbClr val="CEE9F1"/>
              </a:gs>
              <a:gs pos="100000">
                <a:srgbClr val="F6F8FD">
                  <a:alpha val="0"/>
                </a:srgbClr>
              </a:gs>
            </a:gsLst>
            <a:lin ang="5400000" scaled="1"/>
          </a:gradFill>
          <a:ln/>
        </p:spPr>
      </p:sp>
      <p:sp>
        <p:nvSpPr>
          <p:cNvPr id="10" name="Text 8"/>
          <p:cNvSpPr/>
          <p:nvPr/>
        </p:nvSpPr>
        <p:spPr>
          <a:xfrm>
            <a:off x="10584815" y="5872480"/>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1746250" y="1547813"/>
            <a:ext cx="8953500" cy="4396422"/>
          </a:xfrm>
          <a:prstGeom prst="roundRect">
            <a:avLst>
              <a:gd name="adj" fmla="val 16667"/>
            </a:avLst>
          </a:prstGeom>
          <a:solidFill>
            <a:srgbClr val="E4F3F7"/>
          </a:solidFill>
          <a:ln/>
        </p:spPr>
      </p:sp>
      <p:sp>
        <p:nvSpPr>
          <p:cNvPr id="12" name="Text 10"/>
          <p:cNvSpPr/>
          <p:nvPr/>
        </p:nvSpPr>
        <p:spPr>
          <a:xfrm>
            <a:off x="1746250" y="1547813"/>
            <a:ext cx="8953500" cy="4396422"/>
          </a:xfrm>
          <a:prstGeom prst="rect">
            <a:avLst/>
          </a:prstGeom>
          <a:noFill/>
          <a:ln/>
        </p:spPr>
        <p:txBody>
          <a:bodyPr wrap="square" lIns="45720" tIns="91440" rIns="91440" bIns="45720" rtlCol="0" anchor="ctr"/>
          <a:lstStyle/>
          <a:p>
            <a:pPr>
              <a:lnSpc>
                <a:spcPct val="100000"/>
              </a:lnSpc>
            </a:pPr>
            <a:endParaRPr lang="en-US" sz="1600" dirty="0"/>
          </a:p>
        </p:txBody>
      </p:sp>
      <p:sp>
        <p:nvSpPr>
          <p:cNvPr id="13" name="Text 11"/>
          <p:cNvSpPr/>
          <p:nvPr/>
        </p:nvSpPr>
        <p:spPr>
          <a:xfrm>
            <a:off x="678815" y="679291"/>
            <a:ext cx="10418445"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Agentic Simulation Design Safeguards</a:t>
            </a:r>
            <a:endParaRPr lang="en-US" sz="1600" dirty="0"/>
          </a:p>
        </p:txBody>
      </p:sp>
      <p:sp>
        <p:nvSpPr>
          <p:cNvPr id="14" name="Text 12"/>
          <p:cNvSpPr/>
          <p:nvPr/>
        </p:nvSpPr>
        <p:spPr>
          <a:xfrm>
            <a:off x="2504440" y="2282666"/>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Designing Safeguards</a:t>
            </a:r>
            <a:endParaRPr lang="en-US" sz="1600" dirty="0"/>
          </a:p>
        </p:txBody>
      </p:sp>
      <p:sp>
        <p:nvSpPr>
          <p:cNvPr id="15" name="Text 13"/>
          <p:cNvSpPr/>
          <p:nvPr/>
        </p:nvSpPr>
        <p:spPr>
          <a:xfrm>
            <a:off x="2504440" y="3037840"/>
            <a:ext cx="7354570" cy="2326640"/>
          </a:xfrm>
          <a:prstGeom prst="rect">
            <a:avLst/>
          </a:prstGeom>
          <a:noFill/>
          <a:ln/>
        </p:spPr>
        <p:txBody>
          <a:bodyPr wrap="square" lIns="91440" tIns="45720" rIns="91440" bIns="45720" rtlCol="0" anchor="t"/>
          <a:lstStyle/>
          <a:p>
            <a:pPr>
              <a:lnSpc>
                <a:spcPct val="200000"/>
              </a:lnSpc>
            </a:pPr>
            <a:r>
              <a:rPr lang="en-US" sz="1800" dirty="0">
                <a:solidFill>
                  <a:srgbClr val="63BCCA"/>
                </a:solidFill>
                <a:latin typeface="MiSans" pitchFamily="34" charset="0"/>
                <a:ea typeface="MiSans" pitchFamily="34" charset="-122"/>
                <a:cs typeface="MiSans" pitchFamily="34" charset="-120"/>
              </a:rPr>
              <a:t>Groups outline an agentic AI system tasked with event planning or inbox triage, identifying potential failures and proposing safeguards such as approval gates, data-minimization rules, and rollback triggers.</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Next Step</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05</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6600000">
            <a:off x="-1819027" y="-2263435"/>
            <a:ext cx="6266741" cy="6266741"/>
          </a:xfrm>
          <a:prstGeom prst="ellipse">
            <a:avLst/>
          </a:prstGeom>
          <a:gradFill flip="none" rotWithShape="1">
            <a:gsLst>
              <a:gs pos="0">
                <a:srgbClr val="72C3CF"/>
              </a:gs>
              <a:gs pos="100000">
                <a:srgbClr val="F6F8FD">
                  <a:alpha val="78000"/>
                </a:srgbClr>
              </a:gs>
            </a:gsLst>
            <a:lin ang="5400000" scaled="1"/>
          </a:gradFill>
          <a:ln/>
        </p:spPr>
      </p:sp>
      <p:sp>
        <p:nvSpPr>
          <p:cNvPr id="3" name="Text 1"/>
          <p:cNvSpPr/>
          <p:nvPr/>
        </p:nvSpPr>
        <p:spPr>
          <a:xfrm rot="6600000">
            <a:off x="-1819027" y="-2263435"/>
            <a:ext cx="6266741" cy="6266741"/>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5330825" y="757555"/>
            <a:ext cx="5974715" cy="461010"/>
          </a:xfrm>
          <a:prstGeom prst="rect">
            <a:avLst/>
          </a:prstGeom>
          <a:noFill/>
          <a:ln/>
        </p:spPr>
        <p:txBody>
          <a:bodyPr wrap="square" lIns="91440" tIns="45720" rIns="91440" bIns="45720" rtlCol="0" anchor="t"/>
          <a:lstStyle/>
          <a:p>
            <a:pPr algn="r">
              <a:lnSpc>
                <a:spcPct val="100000"/>
              </a:lnSpc>
            </a:pPr>
            <a:r>
              <a:rPr lang="en-US" sz="2800" dirty="0">
                <a:solidFill>
                  <a:srgbClr val="63BCCA"/>
                </a:solidFill>
                <a:latin typeface="MiSans" pitchFamily="34" charset="0"/>
                <a:ea typeface="MiSans" pitchFamily="34" charset="-122"/>
                <a:cs typeface="MiSans" pitchFamily="34" charset="-120"/>
              </a:rPr>
              <a:t>Reflect Where Autonomy Fits You</a:t>
            </a:r>
            <a:endParaRPr lang="en-US" sz="1600" dirty="0"/>
          </a:p>
        </p:txBody>
      </p:sp>
      <p:sp>
        <p:nvSpPr>
          <p:cNvPr id="5" name="Shape 3"/>
          <p:cNvSpPr/>
          <p:nvPr/>
        </p:nvSpPr>
        <p:spPr>
          <a:xfrm>
            <a:off x="4882161" y="1787891"/>
            <a:ext cx="234599" cy="234599"/>
          </a:xfrm>
          <a:prstGeom prst="ellipse">
            <a:avLst/>
          </a:prstGeom>
          <a:solidFill>
            <a:srgbClr val="63BCCA">
              <a:alpha val="90196"/>
            </a:srgbClr>
          </a:solidFill>
          <a:ln/>
        </p:spPr>
      </p:sp>
      <p:sp>
        <p:nvSpPr>
          <p:cNvPr id="6" name="Text 4"/>
          <p:cNvSpPr/>
          <p:nvPr/>
        </p:nvSpPr>
        <p:spPr>
          <a:xfrm>
            <a:off x="4882161" y="1787891"/>
            <a:ext cx="234599" cy="234599"/>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4077702" y="3783235"/>
            <a:ext cx="7381819" cy="1"/>
          </a:xfrm>
          <a:prstGeom prst="line">
            <a:avLst/>
          </a:prstGeom>
          <a:noFill/>
          <a:ln w="28575">
            <a:solidFill>
              <a:srgbClr val="11A9B8"/>
            </a:solidFill>
            <a:prstDash val="sysDot"/>
            <a:headEnd type="none"/>
            <a:tailEnd type="none"/>
          </a:ln>
        </p:spPr>
      </p:sp>
      <p:sp>
        <p:nvSpPr>
          <p:cNvPr id="8" name="Shape 6"/>
          <p:cNvSpPr/>
          <p:nvPr/>
        </p:nvSpPr>
        <p:spPr>
          <a:xfrm>
            <a:off x="10836278" y="5584982"/>
            <a:ext cx="1784558" cy="1784558"/>
          </a:xfrm>
          <a:prstGeom prst="ellipse">
            <a:avLst/>
          </a:prstGeom>
          <a:gradFill flip="none" rotWithShape="1">
            <a:gsLst>
              <a:gs pos="0">
                <a:srgbClr val="72C3CF"/>
              </a:gs>
              <a:gs pos="100000">
                <a:srgbClr val="F6F8FD">
                  <a:alpha val="78000"/>
                </a:srgbClr>
              </a:gs>
            </a:gsLst>
            <a:lin ang="5400000" scaled="1"/>
          </a:gradFill>
          <a:ln/>
        </p:spPr>
      </p:sp>
      <p:sp>
        <p:nvSpPr>
          <p:cNvPr id="9" name="Text 7"/>
          <p:cNvSpPr/>
          <p:nvPr/>
        </p:nvSpPr>
        <p:spPr>
          <a:xfrm>
            <a:off x="10836278" y="5584982"/>
            <a:ext cx="1784558" cy="1784558"/>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2906041" y="4200891"/>
            <a:ext cx="234599" cy="234599"/>
          </a:xfrm>
          <a:prstGeom prst="ellipse">
            <a:avLst/>
          </a:prstGeom>
          <a:solidFill>
            <a:srgbClr val="63BCCA">
              <a:alpha val="90196"/>
            </a:srgbClr>
          </a:solidFill>
          <a:ln/>
        </p:spPr>
      </p:sp>
      <p:sp>
        <p:nvSpPr>
          <p:cNvPr id="11" name="Text 9"/>
          <p:cNvSpPr/>
          <p:nvPr/>
        </p:nvSpPr>
        <p:spPr>
          <a:xfrm>
            <a:off x="2906041" y="4200891"/>
            <a:ext cx="234599" cy="234599"/>
          </a:xfrm>
          <a:prstGeom prst="rect">
            <a:avLst/>
          </a:prstGeom>
          <a:noFill/>
          <a:ln/>
        </p:spPr>
        <p:txBody>
          <a:bodyPr wrap="square" lIns="45720" tIns="91440" rIns="91440" bIns="45720" rtlCol="0" anchor="ctr"/>
          <a:lstStyle/>
          <a:p>
            <a:pPr>
              <a:lnSpc>
                <a:spcPct val="100000"/>
              </a:lnSpc>
            </a:pPr>
            <a:endParaRPr lang="en-US" sz="1600" dirty="0"/>
          </a:p>
        </p:txBody>
      </p:sp>
      <p:pic>
        <p:nvPicPr>
          <p:cNvPr id="12" name="Image 0" descr="https://kimi-img.moonshot.cn/pub/slides/slides_tmpl/image/25-09-28-15:21:37-d3ce408s8jdo4os5dc4g.png"/>
          <p:cNvPicPr>
            <a:picLocks noChangeAspect="1"/>
          </p:cNvPicPr>
          <p:nvPr/>
        </p:nvPicPr>
        <p:blipFill>
          <a:blip r:embed="rId3"/>
          <a:stretch>
            <a:fillRect/>
          </a:stretch>
        </p:blipFill>
        <p:spPr>
          <a:xfrm>
            <a:off x="-1513623" y="-2023880"/>
            <a:ext cx="5655932" cy="5667176"/>
          </a:xfrm>
          <a:prstGeom prst="rect">
            <a:avLst/>
          </a:prstGeom>
        </p:spPr>
      </p:pic>
      <p:sp>
        <p:nvSpPr>
          <p:cNvPr id="13" name="Text 10"/>
          <p:cNvSpPr/>
          <p:nvPr/>
        </p:nvSpPr>
        <p:spPr>
          <a:xfrm>
            <a:off x="5181600" y="1743075"/>
            <a:ext cx="3696335"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Personal Workflow Audit</a:t>
            </a:r>
            <a:endParaRPr lang="en-US" sz="1600" dirty="0"/>
          </a:p>
        </p:txBody>
      </p:sp>
      <p:sp>
        <p:nvSpPr>
          <p:cNvPr id="14" name="Text 11"/>
          <p:cNvSpPr/>
          <p:nvPr/>
        </p:nvSpPr>
        <p:spPr>
          <a:xfrm>
            <a:off x="5181600" y="2082165"/>
            <a:ext cx="6543675" cy="156146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Participants audit their own workflows to identify tasks suitable for agentic delegation versus those requiring human judgment. This helps in balancing efficiency gains with accountability.</a:t>
            </a:r>
            <a:endParaRPr lang="en-US" sz="1600" dirty="0"/>
          </a:p>
        </p:txBody>
      </p:sp>
      <p:sp>
        <p:nvSpPr>
          <p:cNvPr id="15" name="Text 12"/>
          <p:cNvSpPr/>
          <p:nvPr/>
        </p:nvSpPr>
        <p:spPr>
          <a:xfrm>
            <a:off x="3140710" y="4148455"/>
            <a:ext cx="4285615"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Actionable Plan</a:t>
            </a:r>
            <a:endParaRPr lang="en-US" sz="1600" dirty="0"/>
          </a:p>
        </p:txBody>
      </p:sp>
      <p:sp>
        <p:nvSpPr>
          <p:cNvPr id="16" name="Text 13"/>
          <p:cNvSpPr/>
          <p:nvPr/>
        </p:nvSpPr>
        <p:spPr>
          <a:xfrm>
            <a:off x="3140710" y="4487545"/>
            <a:ext cx="7586345" cy="156146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Creating a personal autonomy map ensures that AI capabilities align with ethical standards, legal requirements, and quality expectations. This reflection translates module concepts into individualized action plans.</a:t>
            </a: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3" name="Text 1"/>
          <p:cNvSpPr/>
          <p:nvPr/>
        </p:nvSpPr>
        <p:spPr>
          <a:xfrm>
            <a:off x="0" y="0"/>
            <a:ext cx="12192000" cy="68580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11298238" y="720344"/>
            <a:ext cx="893763" cy="893763"/>
          </a:xfrm>
          <a:prstGeom prst="ellipse">
            <a:avLst/>
          </a:prstGeom>
          <a:gradFill flip="none" rotWithShape="1">
            <a:gsLst>
              <a:gs pos="0">
                <a:srgbClr val="66BECB"/>
              </a:gs>
              <a:gs pos="45000">
                <a:srgbClr val="66BECB"/>
              </a:gs>
              <a:gs pos="100000">
                <a:srgbClr val="E4F3F7"/>
              </a:gs>
            </a:gsLst>
            <a:lin ang="5400000" scaled="1"/>
          </a:gradFill>
          <a:ln/>
        </p:spPr>
      </p:sp>
      <p:sp>
        <p:nvSpPr>
          <p:cNvPr id="5" name="Text 3"/>
          <p:cNvSpPr/>
          <p:nvPr/>
        </p:nvSpPr>
        <p:spPr>
          <a:xfrm>
            <a:off x="11298238" y="720344"/>
            <a:ext cx="893763" cy="893763"/>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9420000">
            <a:off x="-624185" y="-1207888"/>
            <a:ext cx="1892602" cy="1816441"/>
          </a:xfrm>
          <a:prstGeom prst="blockArc">
            <a:avLst>
              <a:gd name="adj1" fmla="val 10800000"/>
              <a:gd name="adj2" fmla="val 0"/>
              <a:gd name="adj3" fmla="val 25000"/>
            </a:avLst>
          </a:prstGeom>
          <a:gradFill flip="none" rotWithShape="1">
            <a:gsLst>
              <a:gs pos="0">
                <a:srgbClr val="66BECB"/>
              </a:gs>
              <a:gs pos="45000">
                <a:srgbClr val="66BECB"/>
              </a:gs>
              <a:gs pos="100000">
                <a:srgbClr val="E4F3F7"/>
              </a:gs>
            </a:gsLst>
            <a:lin ang="5400000" scaled="1"/>
          </a:gradFill>
          <a:ln/>
        </p:spPr>
      </p:sp>
      <p:sp>
        <p:nvSpPr>
          <p:cNvPr id="7" name="Text 5"/>
          <p:cNvSpPr/>
          <p:nvPr/>
        </p:nvSpPr>
        <p:spPr>
          <a:xfrm rot="9420000">
            <a:off x="-624185" y="-1207888"/>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678860" y="786003"/>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Ethics Iteration Oversight Always</a:t>
            </a:r>
            <a:endParaRPr lang="en-US" sz="1600" dirty="0"/>
          </a:p>
        </p:txBody>
      </p:sp>
      <p:sp>
        <p:nvSpPr>
          <p:cNvPr id="9" name="Shape 7"/>
          <p:cNvSpPr/>
          <p:nvPr/>
        </p:nvSpPr>
        <p:spPr>
          <a:xfrm>
            <a:off x="10122535" y="-634619"/>
            <a:ext cx="2069465" cy="2069465"/>
          </a:xfrm>
          <a:prstGeom prst="ellipse">
            <a:avLst/>
          </a:prstGeom>
          <a:solidFill>
            <a:srgbClr val="E4F3F7">
              <a:alpha val="67059"/>
            </a:srgbClr>
          </a:solidFill>
          <a:ln/>
        </p:spPr>
      </p:sp>
      <p:sp>
        <p:nvSpPr>
          <p:cNvPr id="10" name="Text 8"/>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838200" y="1439545"/>
            <a:ext cx="10460355" cy="1477010"/>
          </a:xfrm>
          <a:prstGeom prst="roundRect">
            <a:avLst>
              <a:gd name="adj" fmla="val 16667"/>
            </a:avLst>
          </a:prstGeom>
          <a:solidFill>
            <a:srgbClr val="FFFFFF"/>
          </a:solidFill>
          <a:ln/>
        </p:spPr>
      </p:sp>
      <p:sp>
        <p:nvSpPr>
          <p:cNvPr id="12" name="Text 10"/>
          <p:cNvSpPr/>
          <p:nvPr/>
        </p:nvSpPr>
        <p:spPr>
          <a:xfrm>
            <a:off x="838200" y="1439545"/>
            <a:ext cx="10460355" cy="147701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838200" y="3126423"/>
            <a:ext cx="10460355" cy="1477010"/>
          </a:xfrm>
          <a:prstGeom prst="roundRect">
            <a:avLst>
              <a:gd name="adj" fmla="val 16667"/>
            </a:avLst>
          </a:prstGeom>
          <a:solidFill>
            <a:srgbClr val="FFFFFF"/>
          </a:solidFill>
          <a:ln/>
        </p:spPr>
      </p:sp>
      <p:sp>
        <p:nvSpPr>
          <p:cNvPr id="14" name="Text 12"/>
          <p:cNvSpPr/>
          <p:nvPr/>
        </p:nvSpPr>
        <p:spPr>
          <a:xfrm>
            <a:off x="838200" y="3126423"/>
            <a:ext cx="10460355" cy="147701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838200" y="4851400"/>
            <a:ext cx="10460355" cy="1477010"/>
          </a:xfrm>
          <a:prstGeom prst="roundRect">
            <a:avLst>
              <a:gd name="adj" fmla="val 16667"/>
            </a:avLst>
          </a:prstGeom>
          <a:solidFill>
            <a:srgbClr val="FFFFFF"/>
          </a:solidFill>
          <a:ln/>
        </p:spPr>
      </p:sp>
      <p:sp>
        <p:nvSpPr>
          <p:cNvPr id="16" name="Text 14"/>
          <p:cNvSpPr/>
          <p:nvPr/>
        </p:nvSpPr>
        <p:spPr>
          <a:xfrm>
            <a:off x="838200" y="4851400"/>
            <a:ext cx="10460355" cy="147701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Text 15"/>
          <p:cNvSpPr/>
          <p:nvPr/>
        </p:nvSpPr>
        <p:spPr>
          <a:xfrm>
            <a:off x="1099185" y="1557020"/>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01</a:t>
            </a:r>
            <a:endParaRPr lang="en-US" sz="1600" dirty="0"/>
          </a:p>
        </p:txBody>
      </p:sp>
      <p:sp>
        <p:nvSpPr>
          <p:cNvPr id="18" name="Text 16"/>
          <p:cNvSpPr/>
          <p:nvPr/>
        </p:nvSpPr>
        <p:spPr>
          <a:xfrm>
            <a:off x="1648460" y="1614170"/>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Core Habits</a:t>
            </a:r>
            <a:endParaRPr lang="en-US" sz="1600" dirty="0"/>
          </a:p>
        </p:txBody>
      </p:sp>
      <p:sp>
        <p:nvSpPr>
          <p:cNvPr id="19" name="Text 17"/>
          <p:cNvSpPr/>
          <p:nvPr/>
        </p:nvSpPr>
        <p:spPr>
          <a:xfrm>
            <a:off x="1099185" y="1915160"/>
            <a:ext cx="9998710" cy="8489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Set explicit goals, monitor outputs, iterate prompts, audit for bias, protect privacy, and maintain human accountability. These habits ensure responsible AI use.</a:t>
            </a:r>
            <a:endParaRPr lang="en-US" sz="1600" dirty="0"/>
          </a:p>
        </p:txBody>
      </p:sp>
      <p:sp>
        <p:nvSpPr>
          <p:cNvPr id="20" name="Text 18"/>
          <p:cNvSpPr/>
          <p:nvPr/>
        </p:nvSpPr>
        <p:spPr>
          <a:xfrm>
            <a:off x="1099185" y="3243898"/>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02</a:t>
            </a:r>
            <a:endParaRPr lang="en-US" sz="1600" dirty="0"/>
          </a:p>
        </p:txBody>
      </p:sp>
      <p:sp>
        <p:nvSpPr>
          <p:cNvPr id="21" name="Text 19"/>
          <p:cNvSpPr/>
          <p:nvPr/>
        </p:nvSpPr>
        <p:spPr>
          <a:xfrm>
            <a:off x="1648460" y="3301048"/>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Future-Proofing</a:t>
            </a:r>
            <a:endParaRPr lang="en-US" sz="1600" dirty="0"/>
          </a:p>
        </p:txBody>
      </p:sp>
      <p:sp>
        <p:nvSpPr>
          <p:cNvPr id="22" name="Text 20"/>
          <p:cNvSpPr/>
          <p:nvPr/>
        </p:nvSpPr>
        <p:spPr>
          <a:xfrm>
            <a:off x="1099185" y="3602038"/>
            <a:ext cx="9998710" cy="8489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Mastering these disciplines future-proofs learners as generative and agentic technologies evolve. It anchors innovation in responsible stewardship that amplifies creativity while safeguarding society.</a:t>
            </a:r>
            <a:endParaRPr lang="en-US" sz="1600" dirty="0"/>
          </a:p>
        </p:txBody>
      </p:sp>
      <p:sp>
        <p:nvSpPr>
          <p:cNvPr id="23" name="Text 21"/>
          <p:cNvSpPr/>
          <p:nvPr/>
        </p:nvSpPr>
        <p:spPr>
          <a:xfrm>
            <a:off x="1099185" y="4968875"/>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03</a:t>
            </a:r>
            <a:endParaRPr lang="en-US" sz="1600" dirty="0"/>
          </a:p>
        </p:txBody>
      </p:sp>
      <p:sp>
        <p:nvSpPr>
          <p:cNvPr id="24" name="Text 22"/>
          <p:cNvSpPr/>
          <p:nvPr/>
        </p:nvSpPr>
        <p:spPr>
          <a:xfrm>
            <a:off x="1648460" y="5026025"/>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Continuous Learning</a:t>
            </a:r>
            <a:endParaRPr lang="en-US" sz="1600" dirty="0"/>
          </a:p>
        </p:txBody>
      </p:sp>
      <p:sp>
        <p:nvSpPr>
          <p:cNvPr id="25" name="Text 23"/>
          <p:cNvSpPr/>
          <p:nvPr/>
        </p:nvSpPr>
        <p:spPr>
          <a:xfrm>
            <a:off x="1099185" y="5327015"/>
            <a:ext cx="9998710" cy="8489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Continuous learning and adaptation are essential to stay updated with the latest advancements in AI. This ensures that users can leverage AI effectively while addressing emerging challenges.</a:t>
            </a: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6857365"/>
          </a:xfrm>
          <a:prstGeom prst="rect">
            <a:avLst/>
          </a:prstGeom>
          <a:gradFill flip="none" rotWithShape="1">
            <a:gsLst>
              <a:gs pos="0">
                <a:srgbClr val="F6F8FD"/>
              </a:gs>
              <a:gs pos="66000">
                <a:srgbClr val="72C3CF"/>
              </a:gs>
              <a:gs pos="100000">
                <a:srgbClr val="72C3CF"/>
              </a:gs>
            </a:gsLst>
            <a:lin ang="5400000" scaled="1"/>
          </a:gradFill>
          <a:ln/>
        </p:spPr>
      </p:sp>
      <p:sp>
        <p:nvSpPr>
          <p:cNvPr id="3" name="Text 1"/>
          <p:cNvSpPr/>
          <p:nvPr/>
        </p:nvSpPr>
        <p:spPr>
          <a:xfrm>
            <a:off x="0" y="0"/>
            <a:ext cx="12249150" cy="685736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8600000">
            <a:off x="-2628900" y="1578610"/>
            <a:ext cx="5962650" cy="5962650"/>
          </a:xfrm>
          <a:prstGeom prst="donut">
            <a:avLst>
              <a:gd name="adj" fmla="val 25000"/>
            </a:avLst>
          </a:prstGeom>
          <a:gradFill flip="none" rotWithShape="1">
            <a:gsLst>
              <a:gs pos="0">
                <a:srgbClr val="F6F8FD">
                  <a:alpha val="50000"/>
                </a:srgbClr>
              </a:gs>
              <a:gs pos="100000">
                <a:srgbClr val="72C3CF"/>
              </a:gs>
            </a:gsLst>
            <a:lin ang="5400000" scaled="1"/>
          </a:gradFill>
          <a:ln/>
        </p:spPr>
      </p:sp>
      <p:sp>
        <p:nvSpPr>
          <p:cNvPr id="5" name="Text 3"/>
          <p:cNvSpPr/>
          <p:nvPr/>
        </p:nvSpPr>
        <p:spPr>
          <a:xfrm rot="18600000">
            <a:off x="-2628900" y="157861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558925" y="5872480"/>
            <a:ext cx="1478915" cy="1478915"/>
          </a:xfrm>
          <a:prstGeom prst="ellipse">
            <a:avLst/>
          </a:prstGeom>
          <a:solidFill>
            <a:srgbClr val="E4F3F7">
              <a:alpha val="90196"/>
            </a:srgbClr>
          </a:solidFill>
          <a:ln/>
        </p:spPr>
      </p:sp>
      <p:sp>
        <p:nvSpPr>
          <p:cNvPr id="7" name="Text 5"/>
          <p:cNvSpPr/>
          <p:nvPr/>
        </p:nvSpPr>
        <p:spPr>
          <a:xfrm>
            <a:off x="1558925" y="5872480"/>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9768205" y="2360930"/>
            <a:ext cx="4990465" cy="4990465"/>
          </a:xfrm>
          <a:prstGeom prst="ellipse">
            <a:avLst/>
          </a:prstGeom>
          <a:gradFill flip="none" rotWithShape="1">
            <a:gsLst>
              <a:gs pos="0">
                <a:srgbClr val="F6F8FD"/>
              </a:gs>
              <a:gs pos="100000">
                <a:srgbClr val="72C3CF">
                  <a:alpha val="0"/>
                </a:srgbClr>
              </a:gs>
            </a:gsLst>
            <a:lin ang="5400000" scaled="1"/>
          </a:gradFill>
          <a:ln/>
        </p:spPr>
      </p:sp>
      <p:sp>
        <p:nvSpPr>
          <p:cNvPr id="9" name="Text 7"/>
          <p:cNvSpPr/>
          <p:nvPr/>
        </p:nvSpPr>
        <p:spPr>
          <a:xfrm>
            <a:off x="9768205" y="2360930"/>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11189335" y="1578610"/>
            <a:ext cx="1478280" cy="1478280"/>
          </a:xfrm>
          <a:prstGeom prst="ellipse">
            <a:avLst/>
          </a:prstGeom>
          <a:gradFill flip="none" rotWithShape="1">
            <a:gsLst>
              <a:gs pos="0">
                <a:srgbClr val="F6F8FD">
                  <a:alpha val="50000"/>
                </a:srgbClr>
              </a:gs>
              <a:gs pos="100000">
                <a:srgbClr val="72C3CF"/>
              </a:gs>
            </a:gsLst>
            <a:lin ang="5400000" scaled="1"/>
          </a:gradFill>
          <a:ln/>
        </p:spPr>
      </p:sp>
      <p:sp>
        <p:nvSpPr>
          <p:cNvPr id="11" name="Text 9"/>
          <p:cNvSpPr/>
          <p:nvPr/>
        </p:nvSpPr>
        <p:spPr>
          <a:xfrm>
            <a:off x="11189335" y="1578610"/>
            <a:ext cx="1478280" cy="14782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10"/>
          <p:cNvSpPr/>
          <p:nvPr/>
        </p:nvSpPr>
        <p:spPr>
          <a:xfrm>
            <a:off x="2566353" y="2042795"/>
            <a:ext cx="10418445" cy="1481534"/>
          </a:xfrm>
          <a:prstGeom prst="rect">
            <a:avLst/>
          </a:prstGeom>
          <a:noFill/>
          <a:ln/>
        </p:spPr>
        <p:txBody>
          <a:bodyPr wrap="square" lIns="91440" tIns="45720" rIns="91440" bIns="45720" rtlCol="0" anchor="t">
            <a:spAutoFit/>
          </a:bodyPr>
          <a:lstStyle/>
          <a:p>
            <a:pPr>
              <a:lnSpc>
                <a:spcPct val="100000"/>
              </a:lnSpc>
            </a:pPr>
            <a:r>
              <a:rPr lang="en-US" sz="9600" b="1" dirty="0">
                <a:solidFill>
                  <a:srgbClr val="FFFFFF"/>
                </a:solidFill>
                <a:latin typeface="MiSans" pitchFamily="34" charset="0"/>
                <a:ea typeface="MiSans" pitchFamily="34" charset="-122"/>
                <a:cs typeface="MiSans" pitchFamily="34" charset="-120"/>
              </a:rPr>
              <a:t>THANK YOU</a:t>
            </a:r>
            <a:endParaRPr lang="en-US" sz="1600" dirty="0"/>
          </a:p>
        </p:txBody>
      </p:sp>
      <p:sp>
        <p:nvSpPr>
          <p:cNvPr id="13" name="Text 11"/>
          <p:cNvSpPr/>
          <p:nvPr/>
        </p:nvSpPr>
        <p:spPr>
          <a:xfrm>
            <a:off x="3328670" y="5266055"/>
            <a:ext cx="2775585" cy="463550"/>
          </a:xfrm>
          <a:prstGeom prst="rect">
            <a:avLst/>
          </a:prstGeom>
          <a:noFill/>
          <a:ln/>
        </p:spPr>
        <p:txBody>
          <a:bodyPr wrap="square" lIns="91440" tIns="45720" rIns="91440" bIns="45720" rtlCol="0" anchor="t"/>
          <a:lstStyle/>
          <a:p>
            <a:pPr algn="ctr">
              <a:lnSpc>
                <a:spcPct val="100000"/>
              </a:lnSpc>
            </a:pPr>
            <a:r>
              <a:rPr lang="en-US" sz="2000">
                <a:solidFill>
                  <a:srgbClr val="FFFFFF"/>
                </a:solidFill>
                <a:latin typeface="MiSans" pitchFamily="34" charset="0"/>
                <a:ea typeface="MiSans" pitchFamily="34" charset="-122"/>
                <a:cs typeface="MiSans" pitchFamily="34" charset="-120"/>
              </a:rPr>
              <a:t>Sean Wong</a:t>
            </a:r>
            <a:endParaRPr lang="en-US" sz="1600" dirty="0"/>
          </a:p>
        </p:txBody>
      </p:sp>
      <p:sp>
        <p:nvSpPr>
          <p:cNvPr id="14" name="Text 12"/>
          <p:cNvSpPr/>
          <p:nvPr/>
        </p:nvSpPr>
        <p:spPr>
          <a:xfrm>
            <a:off x="5802630" y="5266055"/>
            <a:ext cx="3343275"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2025/08/06</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373221"/>
          </a:xfrm>
          <a:prstGeom prst="rect">
            <a:avLst/>
          </a:prstGeom>
          <a:gradFill flip="none" rotWithShape="1">
            <a:gsLst>
              <a:gs pos="0">
                <a:srgbClr val="F6F8FD"/>
              </a:gs>
              <a:gs pos="100000">
                <a:srgbClr val="90D0DF"/>
              </a:gs>
            </a:gsLst>
            <a:lin ang="5400000" scaled="1"/>
          </a:gradFill>
          <a:ln/>
        </p:spPr>
      </p:sp>
      <p:sp>
        <p:nvSpPr>
          <p:cNvPr id="3" name="Text 1"/>
          <p:cNvSpPr/>
          <p:nvPr/>
        </p:nvSpPr>
        <p:spPr>
          <a:xfrm>
            <a:off x="0" y="0"/>
            <a:ext cx="12249150" cy="373221"/>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678089" y="1640417"/>
            <a:ext cx="1703917" cy="174625"/>
          </a:xfrm>
          <a:prstGeom prst="rect">
            <a:avLst/>
          </a:prstGeom>
          <a:noFill/>
          <a:ln/>
        </p:spPr>
        <p:txBody>
          <a:bodyPr wrap="square" lIns="91440" tIns="45720" rIns="91440" bIns="45720" rtlCol="0" anchor="t">
            <a:spAutoFit/>
          </a:bodyPr>
          <a:lstStyle/>
          <a:p>
            <a:pPr>
              <a:lnSpc>
                <a:spcPct val="100000"/>
              </a:lnSpc>
            </a:pPr>
            <a:r>
              <a:rPr lang="en-US" sz="1800" dirty="0">
                <a:solidFill>
                  <a:srgbClr val="000000"/>
                </a:solidFill>
                <a:latin typeface="Calibri" pitchFamily="34" charset="0"/>
                <a:ea typeface="Calibri" pitchFamily="34" charset="-122"/>
                <a:cs typeface="Calibri" pitchFamily="34" charset="-120"/>
              </a:rPr>
              <a:t> </a:t>
            </a:r>
            <a:endParaRPr lang="en-US" sz="1600" dirty="0"/>
          </a:p>
        </p:txBody>
      </p:sp>
      <p:sp>
        <p:nvSpPr>
          <p:cNvPr id="5" name="Text 3"/>
          <p:cNvSpPr/>
          <p:nvPr/>
        </p:nvSpPr>
        <p:spPr>
          <a:xfrm>
            <a:off x="645492" y="4663982"/>
            <a:ext cx="2674531" cy="530324"/>
          </a:xfrm>
          <a:prstGeom prst="rect">
            <a:avLst/>
          </a:prstGeom>
          <a:noFill/>
          <a:ln/>
        </p:spPr>
        <p:txBody>
          <a:bodyPr wrap="square" lIns="91440" tIns="45720" rIns="91440" bIns="45720" rtlCol="0" anchor="t"/>
          <a:lstStyle/>
          <a:p>
            <a:pPr>
              <a:lnSpc>
                <a:spcPct val="100000"/>
              </a:lnSpc>
            </a:pPr>
            <a:r>
              <a:rPr lang="en-US" sz="3600" b="1" dirty="0">
                <a:solidFill>
                  <a:srgbClr val="63BCCA"/>
                </a:solidFill>
                <a:latin typeface="MiSans" pitchFamily="34" charset="0"/>
                <a:ea typeface="MiSans" pitchFamily="34" charset="-122"/>
                <a:cs typeface="MiSans" pitchFamily="34" charset="-120"/>
              </a:rPr>
              <a:t>CONTENT</a:t>
            </a:r>
            <a:endParaRPr lang="en-US" sz="1600" dirty="0"/>
          </a:p>
        </p:txBody>
      </p:sp>
      <p:sp>
        <p:nvSpPr>
          <p:cNvPr id="6" name="Text 4"/>
          <p:cNvSpPr/>
          <p:nvPr/>
        </p:nvSpPr>
        <p:spPr>
          <a:xfrm>
            <a:off x="4986576" y="1056852"/>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01</a:t>
            </a:r>
            <a:endParaRPr lang="en-US" sz="1600" dirty="0"/>
          </a:p>
        </p:txBody>
      </p:sp>
      <p:sp>
        <p:nvSpPr>
          <p:cNvPr id="7" name="Text 5"/>
          <p:cNvSpPr/>
          <p:nvPr/>
        </p:nvSpPr>
        <p:spPr>
          <a:xfrm>
            <a:off x="5957462" y="1273387"/>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Generative AI</a:t>
            </a:r>
            <a:endParaRPr lang="en-US" sz="1600" dirty="0"/>
          </a:p>
        </p:txBody>
      </p:sp>
      <p:sp>
        <p:nvSpPr>
          <p:cNvPr id="8" name="Text 6"/>
          <p:cNvSpPr/>
          <p:nvPr/>
        </p:nvSpPr>
        <p:spPr>
          <a:xfrm>
            <a:off x="4986655" y="2138839"/>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02</a:t>
            </a:r>
            <a:endParaRPr lang="en-US" sz="1600" dirty="0"/>
          </a:p>
        </p:txBody>
      </p:sp>
      <p:sp>
        <p:nvSpPr>
          <p:cNvPr id="9" name="Text 7"/>
          <p:cNvSpPr/>
          <p:nvPr/>
        </p:nvSpPr>
        <p:spPr>
          <a:xfrm>
            <a:off x="5957541" y="2355374"/>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Agentic AI</a:t>
            </a:r>
            <a:endParaRPr lang="en-US" sz="1600" dirty="0"/>
          </a:p>
        </p:txBody>
      </p:sp>
      <p:sp>
        <p:nvSpPr>
          <p:cNvPr id="10" name="Text 8"/>
          <p:cNvSpPr/>
          <p:nvPr/>
        </p:nvSpPr>
        <p:spPr>
          <a:xfrm>
            <a:off x="4986655" y="3220826"/>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03</a:t>
            </a:r>
            <a:endParaRPr lang="en-US" sz="1600" dirty="0"/>
          </a:p>
        </p:txBody>
      </p:sp>
      <p:sp>
        <p:nvSpPr>
          <p:cNvPr id="11" name="Text 9"/>
          <p:cNvSpPr/>
          <p:nvPr/>
        </p:nvSpPr>
        <p:spPr>
          <a:xfrm>
            <a:off x="5957541" y="3437361"/>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Balance</a:t>
            </a:r>
            <a:endParaRPr lang="en-US" sz="1600" dirty="0"/>
          </a:p>
        </p:txBody>
      </p:sp>
      <p:sp>
        <p:nvSpPr>
          <p:cNvPr id="12" name="Text 10"/>
          <p:cNvSpPr/>
          <p:nvPr/>
        </p:nvSpPr>
        <p:spPr>
          <a:xfrm>
            <a:off x="4986655" y="4302813"/>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04</a:t>
            </a:r>
            <a:endParaRPr lang="en-US" sz="1600" dirty="0"/>
          </a:p>
        </p:txBody>
      </p:sp>
      <p:sp>
        <p:nvSpPr>
          <p:cNvPr id="13" name="Text 11"/>
          <p:cNvSpPr/>
          <p:nvPr/>
        </p:nvSpPr>
        <p:spPr>
          <a:xfrm>
            <a:off x="5957541" y="4519348"/>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Practice</a:t>
            </a:r>
            <a:endParaRPr lang="en-US" sz="1600" dirty="0"/>
          </a:p>
        </p:txBody>
      </p:sp>
      <p:sp>
        <p:nvSpPr>
          <p:cNvPr id="14" name="Text 12"/>
          <p:cNvSpPr/>
          <p:nvPr/>
        </p:nvSpPr>
        <p:spPr>
          <a:xfrm>
            <a:off x="4986655" y="5384800"/>
            <a:ext cx="1703655" cy="806450"/>
          </a:xfrm>
          <a:prstGeom prst="rect">
            <a:avLst/>
          </a:prstGeom>
          <a:noFill/>
          <a:ln/>
        </p:spPr>
        <p:txBody>
          <a:bodyPr wrap="square" lIns="91440" tIns="45720" rIns="91440" bIns="45720" rtlCol="0" anchor="t">
            <a:spAutoFit/>
          </a:bodyPr>
          <a:lstStyle/>
          <a:p>
            <a:pPr>
              <a:lnSpc>
                <a:spcPct val="100000"/>
              </a:lnSpc>
            </a:pPr>
            <a:r>
              <a:rPr lang="en-US" sz="5200" b="1" dirty="0">
                <a:solidFill>
                  <a:srgbClr val="63BCCA"/>
                </a:solidFill>
                <a:latin typeface="MiSans" pitchFamily="34" charset="0"/>
                <a:ea typeface="MiSans" pitchFamily="34" charset="-122"/>
                <a:cs typeface="MiSans" pitchFamily="34" charset="-120"/>
              </a:rPr>
              <a:t>05</a:t>
            </a:r>
            <a:endParaRPr lang="en-US" sz="1600" dirty="0"/>
          </a:p>
        </p:txBody>
      </p:sp>
      <p:sp>
        <p:nvSpPr>
          <p:cNvPr id="15" name="Text 13"/>
          <p:cNvSpPr/>
          <p:nvPr/>
        </p:nvSpPr>
        <p:spPr>
          <a:xfrm>
            <a:off x="5957541" y="5601335"/>
            <a:ext cx="4388991" cy="584835"/>
          </a:xfrm>
          <a:prstGeom prst="rect">
            <a:avLst/>
          </a:prstGeom>
          <a:noFill/>
          <a:ln/>
        </p:spPr>
        <p:txBody>
          <a:bodyPr wrap="square" lIns="91440" tIns="45720" rIns="91440" bIns="45720" rtlCol="0" anchor="t"/>
          <a:lstStyle/>
          <a:p>
            <a:pPr>
              <a:lnSpc>
                <a:spcPct val="100000"/>
              </a:lnSpc>
            </a:pPr>
            <a:r>
              <a:rPr lang="en-US" sz="2200" dirty="0">
                <a:solidFill>
                  <a:srgbClr val="63BCCA"/>
                </a:solidFill>
                <a:latin typeface="MiSans" pitchFamily="34" charset="0"/>
                <a:ea typeface="MiSans" pitchFamily="34" charset="-122"/>
                <a:cs typeface="MiSans" pitchFamily="34" charset="-120"/>
              </a:rPr>
              <a:t>Next Step</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Generative AI</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01</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47941" y="5944171"/>
            <a:ext cx="1478915" cy="1478915"/>
          </a:xfrm>
          <a:prstGeom prst="ellipse">
            <a:avLst/>
          </a:prstGeom>
          <a:gradFill flip="none" rotWithShape="1">
            <a:gsLst>
              <a:gs pos="0">
                <a:srgbClr val="66BECB"/>
              </a:gs>
              <a:gs pos="45000">
                <a:srgbClr val="66BECB"/>
              </a:gs>
              <a:gs pos="100000">
                <a:srgbClr val="E4F3F7"/>
              </a:gs>
            </a:gsLst>
            <a:lin ang="5400000" scaled="1"/>
          </a:gradFill>
          <a:ln/>
        </p:spPr>
      </p:sp>
      <p:sp>
        <p:nvSpPr>
          <p:cNvPr id="3" name="Text 1"/>
          <p:cNvSpPr/>
          <p:nvPr/>
        </p:nvSpPr>
        <p:spPr>
          <a:xfrm>
            <a:off x="-547941" y="5944171"/>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3633470" y="5574665"/>
            <a:ext cx="9527540" cy="284559"/>
          </a:xfrm>
          <a:prstGeom prst="rect">
            <a:avLst/>
          </a:prstGeom>
          <a:noFill/>
          <a:ln/>
        </p:spPr>
        <p:txBody>
          <a:bodyPr wrap="square" lIns="91440" tIns="45720" rIns="91440" bIns="45720" rtlCol="0" anchor="t">
            <a:spAutoFit/>
          </a:bodyPr>
          <a:lstStyle/>
          <a:p>
            <a:pPr>
              <a:lnSpc>
                <a:spcPct val="100000"/>
              </a:lnSpc>
            </a:pPr>
            <a:r>
              <a:rPr lang="en-US" sz="1800" dirty="0">
                <a:solidFill>
                  <a:srgbClr val="FFFFFF"/>
                </a:solidFill>
                <a:latin typeface="MiSans" pitchFamily="34" charset="0"/>
                <a:ea typeface="MiSans" pitchFamily="34" charset="-122"/>
                <a:cs typeface="MiSans" pitchFamily="34" charset="-120"/>
              </a:rPr>
              <a:t>汇报人：xxx   汇报时间：x年x月x日</a:t>
            </a:r>
            <a:endParaRPr lang="en-US" sz="1600" dirty="0"/>
          </a:p>
        </p:txBody>
      </p:sp>
      <p:sp>
        <p:nvSpPr>
          <p:cNvPr id="5" name="Shape 3"/>
          <p:cNvSpPr/>
          <p:nvPr/>
        </p:nvSpPr>
        <p:spPr>
          <a:xfrm rot="9420000">
            <a:off x="-586085" y="-788784"/>
            <a:ext cx="1892602" cy="1816441"/>
          </a:xfrm>
          <a:prstGeom prst="blockArc">
            <a:avLst>
              <a:gd name="adj1" fmla="val 10800000"/>
              <a:gd name="adj2" fmla="val 0"/>
              <a:gd name="adj3" fmla="val 25000"/>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6" name="Text 4"/>
          <p:cNvSpPr/>
          <p:nvPr/>
        </p:nvSpPr>
        <p:spPr>
          <a:xfrm rot="9420000">
            <a:off x="-586085" y="-788784"/>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755650" y="4003040"/>
            <a:ext cx="3134995" cy="434975"/>
          </a:xfrm>
          <a:prstGeom prst="roundRect">
            <a:avLst>
              <a:gd name="adj" fmla="val 16667"/>
            </a:avLst>
          </a:prstGeom>
          <a:solidFill>
            <a:srgbClr val="63BCCA"/>
          </a:solidFill>
          <a:ln w="12700">
            <a:solidFill>
              <a:srgbClr val="AEB5C0"/>
            </a:solidFill>
            <a:prstDash val="solid"/>
          </a:ln>
        </p:spPr>
      </p:sp>
      <p:sp>
        <p:nvSpPr>
          <p:cNvPr id="8" name="Text 6"/>
          <p:cNvSpPr/>
          <p:nvPr/>
        </p:nvSpPr>
        <p:spPr>
          <a:xfrm>
            <a:off x="755650" y="4003040"/>
            <a:ext cx="3134995" cy="434975"/>
          </a:xfrm>
          <a:prstGeom prst="rect">
            <a:avLst/>
          </a:prstGeom>
          <a:noFill/>
          <a:ln/>
        </p:spPr>
        <p:txBody>
          <a:bodyPr wrap="square" lIns="45720" tIns="91440" rIns="91440" bIns="45720" rtlCol="0" anchor="ctr"/>
          <a:lstStyle/>
          <a:p>
            <a:pPr>
              <a:lnSpc>
                <a:spcPct val="100000"/>
              </a:lnSpc>
            </a:pPr>
            <a:endParaRPr lang="en-US" sz="1600" dirty="0"/>
          </a:p>
        </p:txBody>
      </p:sp>
      <p:pic>
        <p:nvPicPr>
          <p:cNvPr id="9" name="Image 0" descr="https://kimi-img.moonshot.cn/pub/slides/slides_tmpl/image/25-09-28-15:21:17-d3ce3r8s8jdo4os5dc00.jpg"/>
          <p:cNvPicPr>
            <a:picLocks noChangeAspect="1"/>
          </p:cNvPicPr>
          <p:nvPr/>
        </p:nvPicPr>
        <p:blipFill>
          <a:blip r:embed="rId3"/>
          <a:srcRect l="30268" r="29421"/>
          <a:stretch/>
        </p:blipFill>
        <p:spPr>
          <a:xfrm>
            <a:off x="742950" y="1594485"/>
            <a:ext cx="3504565" cy="4604385"/>
          </a:xfrm>
          <a:prstGeom prst="rect">
            <a:avLst/>
          </a:prstGeom>
        </p:spPr>
      </p:pic>
      <p:sp>
        <p:nvSpPr>
          <p:cNvPr id="10" name="Text 7"/>
          <p:cNvSpPr/>
          <p:nvPr/>
        </p:nvSpPr>
        <p:spPr>
          <a:xfrm>
            <a:off x="678860" y="973855"/>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Creating New Content from Patterns</a:t>
            </a:r>
            <a:endParaRPr lang="en-US" sz="1600" dirty="0"/>
          </a:p>
        </p:txBody>
      </p:sp>
      <p:sp>
        <p:nvSpPr>
          <p:cNvPr id="11" name="Shape 8"/>
          <p:cNvSpPr/>
          <p:nvPr/>
        </p:nvSpPr>
        <p:spPr>
          <a:xfrm>
            <a:off x="10122535" y="-634619"/>
            <a:ext cx="2069465" cy="2069465"/>
          </a:xfrm>
          <a:prstGeom prst="ellipse">
            <a:avLst/>
          </a:prstGeom>
          <a:gradFill flip="none" rotWithShape="1">
            <a:gsLst>
              <a:gs pos="0">
                <a:srgbClr val="A8EAE4">
                  <a:alpha val="42000"/>
                </a:srgbClr>
              </a:gs>
              <a:gs pos="42000">
                <a:srgbClr val="A8EAE4">
                  <a:alpha val="42000"/>
                </a:srgbClr>
              </a:gs>
              <a:gs pos="100000">
                <a:srgbClr val="E4F3F7"/>
              </a:gs>
            </a:gsLst>
            <a:lin ang="5400000" scaled="1"/>
          </a:gradFill>
          <a:ln/>
        </p:spPr>
      </p:sp>
      <p:sp>
        <p:nvSpPr>
          <p:cNvPr id="12" name="Text 9"/>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a:off x="3312795" y="1511300"/>
            <a:ext cx="1132170" cy="461010"/>
          </a:xfrm>
          <a:prstGeom prst="roundRect">
            <a:avLst>
              <a:gd name="adj" fmla="val 50000"/>
            </a:avLst>
          </a:prstGeom>
          <a:gradFill flip="none" rotWithShape="1">
            <a:gsLst>
              <a:gs pos="0">
                <a:srgbClr val="66BECB"/>
              </a:gs>
              <a:gs pos="45000">
                <a:srgbClr val="66BECB"/>
              </a:gs>
              <a:gs pos="100000">
                <a:srgbClr val="E4F3F7"/>
              </a:gs>
            </a:gsLst>
            <a:lin ang="5400000" scaled="1"/>
          </a:gradFill>
          <a:ln/>
        </p:spPr>
      </p:sp>
      <p:sp>
        <p:nvSpPr>
          <p:cNvPr id="14" name="Text 11"/>
          <p:cNvSpPr/>
          <p:nvPr/>
        </p:nvSpPr>
        <p:spPr>
          <a:xfrm>
            <a:off x="3312795" y="1511300"/>
            <a:ext cx="1132170" cy="461010"/>
          </a:xfrm>
          <a:prstGeom prst="rect">
            <a:avLst/>
          </a:prstGeom>
          <a:noFill/>
          <a:ln/>
        </p:spPr>
        <p:txBody>
          <a:bodyPr wrap="square" lIns="45720" tIns="91440" rIns="91440" bIns="45720" rtlCol="0" anchor="ctr"/>
          <a:lstStyle/>
          <a:p>
            <a:pPr>
              <a:lnSpc>
                <a:spcPct val="100000"/>
              </a:lnSpc>
            </a:pPr>
            <a:r>
              <a:rPr lang="en-US" sz="2000" dirty="0">
                <a:solidFill>
                  <a:srgbClr val="FFFFFF"/>
                </a:solidFill>
                <a:latin typeface="MiSans" pitchFamily="34" charset="0"/>
                <a:ea typeface="MiSans" pitchFamily="34" charset="-122"/>
                <a:cs typeface="MiSans" pitchFamily="34" charset="-120"/>
              </a:rPr>
              <a:t>01</a:t>
            </a:r>
            <a:endParaRPr lang="en-US" sz="1600" dirty="0"/>
          </a:p>
        </p:txBody>
      </p:sp>
      <p:sp>
        <p:nvSpPr>
          <p:cNvPr id="15" name="Text 12"/>
          <p:cNvSpPr/>
          <p:nvPr/>
        </p:nvSpPr>
        <p:spPr>
          <a:xfrm>
            <a:off x="4492588" y="1633220"/>
            <a:ext cx="2992027" cy="3390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Definition of Generative AI</a:t>
            </a:r>
            <a:endParaRPr lang="en-US" sz="1600" dirty="0"/>
          </a:p>
        </p:txBody>
      </p:sp>
      <p:sp>
        <p:nvSpPr>
          <p:cNvPr id="16" name="Text 13"/>
          <p:cNvSpPr/>
          <p:nvPr/>
        </p:nvSpPr>
        <p:spPr>
          <a:xfrm>
            <a:off x="4492588" y="1934210"/>
            <a:ext cx="7148608" cy="12426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Generative AI is a type of artificial intelligence that creates new content such as text, images, audio, and video by learning patterns from large datasets. It uses this learned knowledge to produce outputs that resemble human-created content.</a:t>
            </a:r>
            <a:endParaRPr lang="en-US" sz="1600" dirty="0"/>
          </a:p>
        </p:txBody>
      </p:sp>
      <p:sp>
        <p:nvSpPr>
          <p:cNvPr id="17" name="Shape 14"/>
          <p:cNvSpPr/>
          <p:nvPr/>
        </p:nvSpPr>
        <p:spPr>
          <a:xfrm>
            <a:off x="3312985" y="3106085"/>
            <a:ext cx="1132205" cy="461010"/>
          </a:xfrm>
          <a:prstGeom prst="roundRect">
            <a:avLst>
              <a:gd name="adj" fmla="val 50000"/>
            </a:avLst>
          </a:prstGeom>
          <a:gradFill flip="none" rotWithShape="1">
            <a:gsLst>
              <a:gs pos="0">
                <a:srgbClr val="66BECB"/>
              </a:gs>
              <a:gs pos="45000">
                <a:srgbClr val="66BECB"/>
              </a:gs>
              <a:gs pos="100000">
                <a:srgbClr val="E4F3F7"/>
              </a:gs>
            </a:gsLst>
            <a:lin ang="5400000" scaled="1"/>
          </a:gradFill>
          <a:ln/>
        </p:spPr>
      </p:sp>
      <p:sp>
        <p:nvSpPr>
          <p:cNvPr id="18" name="Text 15"/>
          <p:cNvSpPr/>
          <p:nvPr/>
        </p:nvSpPr>
        <p:spPr>
          <a:xfrm>
            <a:off x="3312985" y="3106085"/>
            <a:ext cx="1132205" cy="461010"/>
          </a:xfrm>
          <a:prstGeom prst="rect">
            <a:avLst/>
          </a:prstGeom>
          <a:noFill/>
          <a:ln/>
        </p:spPr>
        <p:txBody>
          <a:bodyPr wrap="square" lIns="45720" tIns="91440" rIns="91440" bIns="45720" rtlCol="0" anchor="ctr"/>
          <a:lstStyle/>
          <a:p>
            <a:pPr>
              <a:lnSpc>
                <a:spcPct val="100000"/>
              </a:lnSpc>
            </a:pPr>
            <a:r>
              <a:rPr lang="en-US" sz="2000" dirty="0">
                <a:solidFill>
                  <a:srgbClr val="FFFFFF"/>
                </a:solidFill>
                <a:latin typeface="MiSans" pitchFamily="34" charset="0"/>
                <a:ea typeface="MiSans" pitchFamily="34" charset="-122"/>
                <a:cs typeface="MiSans" pitchFamily="34" charset="-120"/>
              </a:rPr>
              <a:t>02</a:t>
            </a:r>
            <a:endParaRPr lang="en-US" sz="1600" dirty="0"/>
          </a:p>
        </p:txBody>
      </p:sp>
      <p:sp>
        <p:nvSpPr>
          <p:cNvPr id="19" name="Text 16"/>
          <p:cNvSpPr/>
          <p:nvPr/>
        </p:nvSpPr>
        <p:spPr>
          <a:xfrm>
            <a:off x="4492815" y="3228005"/>
            <a:ext cx="2992120" cy="3390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Key Tools and Applications</a:t>
            </a:r>
            <a:endParaRPr lang="en-US" sz="1600" dirty="0"/>
          </a:p>
        </p:txBody>
      </p:sp>
      <p:sp>
        <p:nvSpPr>
          <p:cNvPr id="20" name="Text 17"/>
          <p:cNvSpPr/>
          <p:nvPr/>
        </p:nvSpPr>
        <p:spPr>
          <a:xfrm>
            <a:off x="4492815" y="3528995"/>
            <a:ext cx="7148830" cy="12426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Popular generative AI tools include ChatGPT for text generation, DALL·E for image creation, and AIVA for music composition. These tools are widely used in creative industries to enhance productivity and spark new ideas.</a:t>
            </a:r>
            <a:endParaRPr lang="en-US" sz="1600" dirty="0"/>
          </a:p>
        </p:txBody>
      </p:sp>
      <p:sp>
        <p:nvSpPr>
          <p:cNvPr id="21" name="Shape 18"/>
          <p:cNvSpPr/>
          <p:nvPr/>
        </p:nvSpPr>
        <p:spPr>
          <a:xfrm>
            <a:off x="3312985" y="4700869"/>
            <a:ext cx="1132205" cy="461010"/>
          </a:xfrm>
          <a:prstGeom prst="roundRect">
            <a:avLst>
              <a:gd name="adj" fmla="val 50000"/>
            </a:avLst>
          </a:prstGeom>
          <a:gradFill flip="none" rotWithShape="1">
            <a:gsLst>
              <a:gs pos="0">
                <a:srgbClr val="66BECB"/>
              </a:gs>
              <a:gs pos="45000">
                <a:srgbClr val="66BECB"/>
              </a:gs>
              <a:gs pos="100000">
                <a:srgbClr val="E4F3F7"/>
              </a:gs>
            </a:gsLst>
            <a:lin ang="5400000" scaled="1"/>
          </a:gradFill>
          <a:ln/>
        </p:spPr>
      </p:sp>
      <p:sp>
        <p:nvSpPr>
          <p:cNvPr id="22" name="Text 19"/>
          <p:cNvSpPr/>
          <p:nvPr/>
        </p:nvSpPr>
        <p:spPr>
          <a:xfrm>
            <a:off x="3312985" y="4700869"/>
            <a:ext cx="1132205" cy="461010"/>
          </a:xfrm>
          <a:prstGeom prst="rect">
            <a:avLst/>
          </a:prstGeom>
          <a:noFill/>
          <a:ln/>
        </p:spPr>
        <p:txBody>
          <a:bodyPr wrap="square" lIns="45720" tIns="91440" rIns="91440" bIns="45720" rtlCol="0" anchor="ctr"/>
          <a:lstStyle/>
          <a:p>
            <a:pPr>
              <a:lnSpc>
                <a:spcPct val="100000"/>
              </a:lnSpc>
            </a:pPr>
            <a:r>
              <a:rPr lang="en-US" sz="2000" dirty="0">
                <a:solidFill>
                  <a:srgbClr val="FFFFFF"/>
                </a:solidFill>
                <a:latin typeface="MiSans" pitchFamily="34" charset="0"/>
                <a:ea typeface="MiSans" pitchFamily="34" charset="-122"/>
                <a:cs typeface="MiSans" pitchFamily="34" charset="-120"/>
              </a:rPr>
              <a:t>03</a:t>
            </a:r>
            <a:endParaRPr lang="en-US" sz="1600" dirty="0"/>
          </a:p>
        </p:txBody>
      </p:sp>
      <p:sp>
        <p:nvSpPr>
          <p:cNvPr id="23" name="Text 20"/>
          <p:cNvSpPr/>
          <p:nvPr/>
        </p:nvSpPr>
        <p:spPr>
          <a:xfrm>
            <a:off x="4492815" y="4822789"/>
            <a:ext cx="2992120" cy="3390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Human Guidance Required</a:t>
            </a:r>
            <a:endParaRPr lang="en-US" sz="1600" dirty="0"/>
          </a:p>
        </p:txBody>
      </p:sp>
      <p:sp>
        <p:nvSpPr>
          <p:cNvPr id="24" name="Text 21"/>
          <p:cNvSpPr/>
          <p:nvPr/>
        </p:nvSpPr>
        <p:spPr>
          <a:xfrm>
            <a:off x="4492815" y="5123779"/>
            <a:ext cx="7148830" cy="12426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While generative AI can produce impressive results, it requires clear human guidance through prompts and iterative refinement to ensure the outputs are useful, accurate, and aligned with the desired goals.</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19920000">
            <a:off x="-2628900" y="1578610"/>
            <a:ext cx="5962650" cy="5962650"/>
          </a:xfrm>
          <a:prstGeom prst="donut">
            <a:avLst>
              <a:gd name="adj" fmla="val 25000"/>
            </a:avLst>
          </a:prstGeom>
          <a:gradFill flip="none" rotWithShape="1">
            <a:gsLst>
              <a:gs pos="0">
                <a:srgbClr val="6EC0CE"/>
              </a:gs>
              <a:gs pos="100000">
                <a:srgbClr val="F6F8FD">
                  <a:alpha val="78000"/>
                </a:srgbClr>
              </a:gs>
            </a:gsLst>
            <a:lin ang="5400000" scaled="1"/>
          </a:gradFill>
          <a:ln/>
        </p:spPr>
      </p:sp>
      <p:sp>
        <p:nvSpPr>
          <p:cNvPr id="3" name="Text 1"/>
          <p:cNvSpPr/>
          <p:nvPr/>
        </p:nvSpPr>
        <p:spPr>
          <a:xfrm rot="19920000">
            <a:off x="-2628900" y="157861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9130665" y="-893445"/>
            <a:ext cx="4990465" cy="4990465"/>
          </a:xfrm>
          <a:prstGeom prst="ellipse">
            <a:avLst/>
          </a:prstGeom>
          <a:gradFill flip="none" rotWithShape="1">
            <a:gsLst>
              <a:gs pos="0">
                <a:srgbClr val="6EC0CE"/>
              </a:gs>
              <a:gs pos="100000">
                <a:srgbClr val="F6F8FD">
                  <a:alpha val="78000"/>
                </a:srgbClr>
              </a:gs>
            </a:gsLst>
            <a:lin ang="5400000" scaled="1"/>
          </a:gradFill>
          <a:ln/>
        </p:spPr>
      </p:sp>
      <p:sp>
        <p:nvSpPr>
          <p:cNvPr id="5" name="Text 3"/>
          <p:cNvSpPr/>
          <p:nvPr/>
        </p:nvSpPr>
        <p:spPr>
          <a:xfrm>
            <a:off x="9130665" y="-893445"/>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3633470" y="5574665"/>
            <a:ext cx="9527540" cy="306784"/>
          </a:xfrm>
          <a:prstGeom prst="rect">
            <a:avLst/>
          </a:prstGeom>
          <a:noFill/>
          <a:ln/>
        </p:spPr>
        <p:txBody>
          <a:bodyPr wrap="square" lIns="91440" tIns="45720" rIns="91440" bIns="45720" rtlCol="0" anchor="t">
            <a:spAutoFit/>
          </a:bodyPr>
          <a:lstStyle/>
          <a:p>
            <a:pPr>
              <a:lnSpc>
                <a:spcPct val="100000"/>
              </a:lnSpc>
            </a:pPr>
            <a:r>
              <a:rPr lang="en-US" sz="2000" dirty="0">
                <a:solidFill>
                  <a:srgbClr val="FFFFFF"/>
                </a:solidFill>
                <a:latin typeface="MiSans" pitchFamily="34" charset="0"/>
                <a:ea typeface="MiSans" pitchFamily="34" charset="-122"/>
                <a:cs typeface="MiSans" pitchFamily="34" charset="-120"/>
              </a:rPr>
              <a:t>汇报人：xxx   汇报时间：x年x月x日</a:t>
            </a:r>
            <a:endParaRPr lang="en-US" sz="1600" dirty="0"/>
          </a:p>
        </p:txBody>
      </p:sp>
      <p:sp>
        <p:nvSpPr>
          <p:cNvPr id="7" name="Shape 5"/>
          <p:cNvSpPr/>
          <p:nvPr/>
        </p:nvSpPr>
        <p:spPr>
          <a:xfrm>
            <a:off x="10584815" y="5872480"/>
            <a:ext cx="2082165" cy="2082165"/>
          </a:xfrm>
          <a:prstGeom prst="blockArc">
            <a:avLst>
              <a:gd name="adj1" fmla="val 10800000"/>
              <a:gd name="adj2" fmla="val 0"/>
              <a:gd name="adj3" fmla="val 25000"/>
            </a:avLst>
          </a:prstGeom>
          <a:solidFill>
            <a:srgbClr val="85CADB"/>
          </a:solidFill>
          <a:ln/>
        </p:spPr>
      </p:sp>
      <p:sp>
        <p:nvSpPr>
          <p:cNvPr id="8" name="Text 6"/>
          <p:cNvSpPr/>
          <p:nvPr/>
        </p:nvSpPr>
        <p:spPr>
          <a:xfrm>
            <a:off x="10584815" y="5872480"/>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678860" y="3120099"/>
            <a:ext cx="5359041" cy="3136383"/>
          </a:xfrm>
          <a:prstGeom prst="roundRect">
            <a:avLst>
              <a:gd name="adj" fmla="val 16667"/>
            </a:avLst>
          </a:prstGeom>
          <a:solidFill>
            <a:srgbClr val="E4F3F7"/>
          </a:solidFill>
          <a:ln/>
        </p:spPr>
      </p:sp>
      <p:sp>
        <p:nvSpPr>
          <p:cNvPr id="10" name="Text 8"/>
          <p:cNvSpPr/>
          <p:nvPr/>
        </p:nvSpPr>
        <p:spPr>
          <a:xfrm>
            <a:off x="678860" y="3120099"/>
            <a:ext cx="5359041" cy="3136383"/>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9"/>
          <p:cNvSpPr/>
          <p:nvPr/>
        </p:nvSpPr>
        <p:spPr>
          <a:xfrm>
            <a:off x="678860" y="645839"/>
            <a:ext cx="10418445"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Live Iteration Fuels Better Output</a:t>
            </a:r>
            <a:endParaRPr lang="en-US" sz="1600" dirty="0"/>
          </a:p>
        </p:txBody>
      </p:sp>
      <p:sp>
        <p:nvSpPr>
          <p:cNvPr id="12" name="Shape 10"/>
          <p:cNvSpPr/>
          <p:nvPr/>
        </p:nvSpPr>
        <p:spPr>
          <a:xfrm>
            <a:off x="6254160" y="3120098"/>
            <a:ext cx="5359041" cy="3136384"/>
          </a:xfrm>
          <a:prstGeom prst="roundRect">
            <a:avLst>
              <a:gd name="adj" fmla="val 16667"/>
            </a:avLst>
          </a:prstGeom>
          <a:solidFill>
            <a:srgbClr val="E4F3F7"/>
          </a:solidFill>
          <a:ln/>
        </p:spPr>
      </p:sp>
      <p:sp>
        <p:nvSpPr>
          <p:cNvPr id="13" name="Text 11"/>
          <p:cNvSpPr/>
          <p:nvPr/>
        </p:nvSpPr>
        <p:spPr>
          <a:xfrm>
            <a:off x="6254160" y="3120098"/>
            <a:ext cx="5359041" cy="3136384"/>
          </a:xfrm>
          <a:prstGeom prst="rect">
            <a:avLst/>
          </a:prstGeom>
          <a:noFill/>
          <a:ln/>
        </p:spPr>
        <p:txBody>
          <a:bodyPr wrap="square" lIns="45720" tIns="91440" rIns="91440" bIns="45720" rtlCol="0" anchor="ctr"/>
          <a:lstStyle/>
          <a:p>
            <a:pPr>
              <a:lnSpc>
                <a:spcPct val="100000"/>
              </a:lnSpc>
            </a:pPr>
            <a:endParaRPr lang="en-US" sz="1600" dirty="0"/>
          </a:p>
        </p:txBody>
      </p:sp>
      <p:pic>
        <p:nvPicPr>
          <p:cNvPr id="14" name="Image 0" descr="https://kimi-img.moonshot.cn/pub/slides/slides_tmpl/image/25-09-28-15:21:11-d3ce3pos8jdo4os5dbv0.jpg"/>
          <p:cNvPicPr>
            <a:picLocks noChangeAspect="1"/>
          </p:cNvPicPr>
          <p:nvPr/>
        </p:nvPicPr>
        <p:blipFill>
          <a:blip r:embed="rId3"/>
          <a:srcRect t="21826" b="14551"/>
          <a:stretch/>
        </p:blipFill>
        <p:spPr>
          <a:xfrm>
            <a:off x="678860" y="1398320"/>
            <a:ext cx="5359067" cy="1560189"/>
          </a:xfrm>
          <a:prstGeom prst="rect">
            <a:avLst/>
          </a:prstGeom>
        </p:spPr>
      </p:pic>
      <p:pic>
        <p:nvPicPr>
          <p:cNvPr id="15" name="Image 1" descr="https://kimi-img.moonshot.cn/pub/slides/slides_tmpl/image/25-09-28-15:21:11-d3ce3pos8jdo4os5dbvg.jpg"/>
          <p:cNvPicPr>
            <a:picLocks noChangeAspect="1"/>
          </p:cNvPicPr>
          <p:nvPr/>
        </p:nvPicPr>
        <p:blipFill>
          <a:blip r:embed="rId4"/>
          <a:srcRect t="19993" b="9996"/>
          <a:stretch/>
        </p:blipFill>
        <p:spPr>
          <a:xfrm>
            <a:off x="6254140" y="1398308"/>
            <a:ext cx="5359067" cy="1561904"/>
          </a:xfrm>
          <a:prstGeom prst="rect">
            <a:avLst/>
          </a:prstGeom>
        </p:spPr>
      </p:pic>
      <p:sp>
        <p:nvSpPr>
          <p:cNvPr id="16" name="Text 12"/>
          <p:cNvSpPr/>
          <p:nvPr/>
        </p:nvSpPr>
        <p:spPr>
          <a:xfrm>
            <a:off x="909955" y="3650615"/>
            <a:ext cx="401701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Iterative Process</a:t>
            </a:r>
            <a:endParaRPr lang="en-US" sz="1600" dirty="0"/>
          </a:p>
        </p:txBody>
      </p:sp>
      <p:sp>
        <p:nvSpPr>
          <p:cNvPr id="17" name="Text 13"/>
          <p:cNvSpPr/>
          <p:nvPr/>
        </p:nvSpPr>
        <p:spPr>
          <a:xfrm>
            <a:off x="910590" y="4115435"/>
            <a:ext cx="4990465" cy="185737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A live demo shows how generative AI can create a short paragraph, then refine it by adding constraints such as tone, length, and audience. Each iteration sharpens the output, demonstrating the power of iterative refinement.</a:t>
            </a:r>
            <a:endParaRPr lang="en-US" sz="1600" dirty="0"/>
          </a:p>
        </p:txBody>
      </p:sp>
      <p:sp>
        <p:nvSpPr>
          <p:cNvPr id="18" name="Text 14"/>
          <p:cNvSpPr/>
          <p:nvPr/>
        </p:nvSpPr>
        <p:spPr>
          <a:xfrm>
            <a:off x="6485255" y="3650615"/>
            <a:ext cx="401701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Importance of Experimentation</a:t>
            </a:r>
            <a:endParaRPr lang="en-US" sz="1600" dirty="0"/>
          </a:p>
        </p:txBody>
      </p:sp>
      <p:sp>
        <p:nvSpPr>
          <p:cNvPr id="19" name="Text 15"/>
          <p:cNvSpPr/>
          <p:nvPr/>
        </p:nvSpPr>
        <p:spPr>
          <a:xfrm>
            <a:off x="6478905" y="4115435"/>
            <a:ext cx="4866640" cy="185737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Experimenting with different prompts and parameters is crucial for improving the quality of generative AI outputs. This iterative approach helps users achieve better results and avoid common pitfalls.</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Agentic AI</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02</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gradFill flip="none" rotWithShape="1">
            <a:gsLst>
              <a:gs pos="0">
                <a:srgbClr val="A8EAE4">
                  <a:alpha val="42000"/>
                </a:srgbClr>
              </a:gs>
              <a:gs pos="100000">
                <a:srgbClr val="E4F3F7"/>
              </a:gs>
            </a:gsLst>
            <a:lin ang="5400000" scaled="1"/>
          </a:gradFill>
          <a:ln/>
        </p:spPr>
      </p:sp>
      <p:sp>
        <p:nvSpPr>
          <p:cNvPr id="3" name="Text 1"/>
          <p:cNvSpPr/>
          <p:nvPr/>
        </p:nvSpPr>
        <p:spPr>
          <a:xfrm>
            <a:off x="0" y="0"/>
            <a:ext cx="12192000" cy="68580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9420000">
            <a:off x="-624185" y="-1207888"/>
            <a:ext cx="1892602" cy="1816441"/>
          </a:xfrm>
          <a:prstGeom prst="blockArc">
            <a:avLst>
              <a:gd name="adj1" fmla="val 10800000"/>
              <a:gd name="adj2" fmla="val 0"/>
              <a:gd name="adj3" fmla="val 25000"/>
            </a:avLst>
          </a:prstGeom>
          <a:gradFill flip="none" rotWithShape="1">
            <a:gsLst>
              <a:gs pos="0">
                <a:srgbClr val="66BECB"/>
              </a:gs>
              <a:gs pos="100000">
                <a:srgbClr val="E4F3F7"/>
              </a:gs>
            </a:gsLst>
            <a:lin ang="5400000" scaled="1"/>
          </a:gradFill>
          <a:ln/>
        </p:spPr>
      </p:sp>
      <p:sp>
        <p:nvSpPr>
          <p:cNvPr id="5" name="Text 3"/>
          <p:cNvSpPr/>
          <p:nvPr/>
        </p:nvSpPr>
        <p:spPr>
          <a:xfrm rot="9420000">
            <a:off x="-624185" y="-1207888"/>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678860" y="786003"/>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Acting Without Minute-by-Minute Orders</a:t>
            </a:r>
            <a:endParaRPr lang="en-US" sz="1600" dirty="0"/>
          </a:p>
        </p:txBody>
      </p:sp>
      <p:sp>
        <p:nvSpPr>
          <p:cNvPr id="7" name="Shape 5"/>
          <p:cNvSpPr/>
          <p:nvPr/>
        </p:nvSpPr>
        <p:spPr>
          <a:xfrm>
            <a:off x="10122535" y="-634619"/>
            <a:ext cx="2069465" cy="2069465"/>
          </a:xfrm>
          <a:prstGeom prst="ellipse">
            <a:avLst/>
          </a:prstGeom>
          <a:solidFill>
            <a:srgbClr val="E4F3F7">
              <a:alpha val="67059"/>
            </a:srgbClr>
          </a:solidFill>
          <a:ln/>
        </p:spPr>
      </p:sp>
      <p:sp>
        <p:nvSpPr>
          <p:cNvPr id="8" name="Text 6"/>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838321" y="1439500"/>
            <a:ext cx="4982008" cy="2297983"/>
          </a:xfrm>
          <a:prstGeom prst="roundRect">
            <a:avLst>
              <a:gd name="adj" fmla="val 16667"/>
            </a:avLst>
          </a:prstGeom>
          <a:solidFill>
            <a:srgbClr val="FFFFFF"/>
          </a:solidFill>
          <a:ln/>
        </p:spPr>
      </p:sp>
      <p:sp>
        <p:nvSpPr>
          <p:cNvPr id="10" name="Text 8"/>
          <p:cNvSpPr/>
          <p:nvPr/>
        </p:nvSpPr>
        <p:spPr>
          <a:xfrm>
            <a:off x="838321" y="1439500"/>
            <a:ext cx="4982008" cy="2297983"/>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6108700" y="1439418"/>
            <a:ext cx="4982210" cy="2298065"/>
          </a:xfrm>
          <a:prstGeom prst="roundRect">
            <a:avLst>
              <a:gd name="adj" fmla="val 16667"/>
            </a:avLst>
          </a:prstGeom>
          <a:solidFill>
            <a:srgbClr val="FFFFFF"/>
          </a:solidFill>
          <a:ln/>
        </p:spPr>
      </p:sp>
      <p:sp>
        <p:nvSpPr>
          <p:cNvPr id="12" name="Text 10"/>
          <p:cNvSpPr/>
          <p:nvPr/>
        </p:nvSpPr>
        <p:spPr>
          <a:xfrm>
            <a:off x="6108700" y="1439418"/>
            <a:ext cx="4982210" cy="2298065"/>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820738" y="4004373"/>
            <a:ext cx="4982210" cy="2298065"/>
          </a:xfrm>
          <a:prstGeom prst="roundRect">
            <a:avLst>
              <a:gd name="adj" fmla="val 16667"/>
            </a:avLst>
          </a:prstGeom>
          <a:solidFill>
            <a:srgbClr val="FFFFFF"/>
          </a:solidFill>
          <a:ln/>
        </p:spPr>
      </p:sp>
      <p:sp>
        <p:nvSpPr>
          <p:cNvPr id="14" name="Text 12"/>
          <p:cNvSpPr/>
          <p:nvPr/>
        </p:nvSpPr>
        <p:spPr>
          <a:xfrm>
            <a:off x="820738" y="4004373"/>
            <a:ext cx="4982210" cy="2298065"/>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6091238" y="4004183"/>
            <a:ext cx="4982210" cy="2298065"/>
          </a:xfrm>
          <a:prstGeom prst="roundRect">
            <a:avLst>
              <a:gd name="adj" fmla="val 16667"/>
            </a:avLst>
          </a:prstGeom>
          <a:solidFill>
            <a:srgbClr val="FFFFFF"/>
          </a:solidFill>
          <a:ln/>
        </p:spPr>
      </p:sp>
      <p:sp>
        <p:nvSpPr>
          <p:cNvPr id="16" name="Text 14"/>
          <p:cNvSpPr/>
          <p:nvPr/>
        </p:nvSpPr>
        <p:spPr>
          <a:xfrm>
            <a:off x="6091238" y="4004183"/>
            <a:ext cx="4982210" cy="2298065"/>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11298238" y="720344"/>
            <a:ext cx="893763" cy="893763"/>
          </a:xfrm>
          <a:prstGeom prst="ellipse">
            <a:avLst/>
          </a:prstGeom>
          <a:gradFill flip="none" rotWithShape="1">
            <a:gsLst>
              <a:gs pos="0">
                <a:srgbClr val="66BECB"/>
              </a:gs>
              <a:gs pos="100000">
                <a:srgbClr val="E4F3F7"/>
              </a:gs>
            </a:gsLst>
            <a:lin ang="5400000" scaled="1"/>
          </a:gradFill>
          <a:ln/>
        </p:spPr>
      </p:sp>
      <p:sp>
        <p:nvSpPr>
          <p:cNvPr id="18" name="Text 16"/>
          <p:cNvSpPr/>
          <p:nvPr/>
        </p:nvSpPr>
        <p:spPr>
          <a:xfrm>
            <a:off x="11298238" y="720344"/>
            <a:ext cx="893763" cy="893763"/>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697992" y="1344253"/>
            <a:ext cx="648944" cy="460994"/>
          </a:xfrm>
          <a:prstGeom prst="roundRect">
            <a:avLst>
              <a:gd name="adj" fmla="val 50000"/>
            </a:avLst>
          </a:prstGeom>
          <a:solidFill>
            <a:srgbClr val="63BCCA"/>
          </a:solidFill>
          <a:ln/>
        </p:spPr>
      </p:sp>
      <p:sp>
        <p:nvSpPr>
          <p:cNvPr id="20" name="Text 18"/>
          <p:cNvSpPr/>
          <p:nvPr/>
        </p:nvSpPr>
        <p:spPr>
          <a:xfrm>
            <a:off x="697992" y="1344253"/>
            <a:ext cx="648944" cy="460994"/>
          </a:xfrm>
          <a:prstGeom prst="rect">
            <a:avLst/>
          </a:prstGeom>
          <a:noFill/>
          <a:ln/>
        </p:spPr>
        <p:txBody>
          <a:bodyPr wrap="square" lIns="45720" tIns="91440" rIns="91440" bIns="45720" rtlCol="0" anchor="ctr"/>
          <a:lstStyle/>
          <a:p>
            <a:pPr>
              <a:lnSpc>
                <a:spcPct val="100000"/>
              </a:lnSpc>
            </a:pPr>
            <a:r>
              <a:rPr lang="en-US" sz="1600" dirty="0">
                <a:solidFill>
                  <a:srgbClr val="FFFFFF"/>
                </a:solidFill>
                <a:latin typeface="MiSans" pitchFamily="34" charset="0"/>
                <a:ea typeface="MiSans" pitchFamily="34" charset="-122"/>
                <a:cs typeface="MiSans" pitchFamily="34" charset="-120"/>
              </a:rPr>
              <a:t>01</a:t>
            </a:r>
            <a:endParaRPr lang="en-US" sz="1600" dirty="0"/>
          </a:p>
        </p:txBody>
      </p:sp>
      <p:sp>
        <p:nvSpPr>
          <p:cNvPr id="21" name="Text 19"/>
          <p:cNvSpPr/>
          <p:nvPr/>
        </p:nvSpPr>
        <p:spPr>
          <a:xfrm>
            <a:off x="1251690" y="1614118"/>
            <a:ext cx="3582525" cy="339078"/>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Definition of Agentic AI</a:t>
            </a:r>
            <a:endParaRPr lang="en-US" sz="1600" dirty="0"/>
          </a:p>
        </p:txBody>
      </p:sp>
      <p:sp>
        <p:nvSpPr>
          <p:cNvPr id="22" name="Text 20"/>
          <p:cNvSpPr/>
          <p:nvPr/>
        </p:nvSpPr>
        <p:spPr>
          <a:xfrm>
            <a:off x="1251690" y="1915098"/>
            <a:ext cx="4450534" cy="168713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Agentic AI refers to systems that can act autonomously, make decisions, and execute sequences of tasks with minimal human input. These systems function as independent agents working toward specific goals.</a:t>
            </a:r>
            <a:endParaRPr lang="en-US" sz="1600" dirty="0"/>
          </a:p>
        </p:txBody>
      </p:sp>
      <p:sp>
        <p:nvSpPr>
          <p:cNvPr id="23" name="Shape 21"/>
          <p:cNvSpPr/>
          <p:nvPr/>
        </p:nvSpPr>
        <p:spPr>
          <a:xfrm>
            <a:off x="5968365" y="1344168"/>
            <a:ext cx="668020" cy="461010"/>
          </a:xfrm>
          <a:prstGeom prst="roundRect">
            <a:avLst>
              <a:gd name="adj" fmla="val 50000"/>
            </a:avLst>
          </a:prstGeom>
          <a:solidFill>
            <a:srgbClr val="63BCCA"/>
          </a:solidFill>
          <a:ln/>
        </p:spPr>
      </p:sp>
      <p:sp>
        <p:nvSpPr>
          <p:cNvPr id="24" name="Text 22"/>
          <p:cNvSpPr/>
          <p:nvPr/>
        </p:nvSpPr>
        <p:spPr>
          <a:xfrm>
            <a:off x="5968365" y="1344168"/>
            <a:ext cx="668020" cy="461010"/>
          </a:xfrm>
          <a:prstGeom prst="rect">
            <a:avLst/>
          </a:prstGeom>
          <a:noFill/>
          <a:ln/>
        </p:spPr>
        <p:txBody>
          <a:bodyPr wrap="square" lIns="45720" tIns="91440" rIns="91440" bIns="45720" rtlCol="0" anchor="ctr"/>
          <a:lstStyle/>
          <a:p>
            <a:pPr>
              <a:lnSpc>
                <a:spcPct val="100000"/>
              </a:lnSpc>
            </a:pPr>
            <a:r>
              <a:rPr lang="en-US" sz="1600" dirty="0">
                <a:solidFill>
                  <a:srgbClr val="FFFFFF"/>
                </a:solidFill>
                <a:latin typeface="MiSans" pitchFamily="34" charset="0"/>
                <a:ea typeface="MiSans" pitchFamily="34" charset="-122"/>
                <a:cs typeface="MiSans" pitchFamily="34" charset="-120"/>
              </a:rPr>
              <a:t>02</a:t>
            </a:r>
            <a:endParaRPr lang="en-US" sz="1600" dirty="0"/>
          </a:p>
        </p:txBody>
      </p:sp>
      <p:sp>
        <p:nvSpPr>
          <p:cNvPr id="25" name="Text 23"/>
          <p:cNvSpPr/>
          <p:nvPr/>
        </p:nvSpPr>
        <p:spPr>
          <a:xfrm>
            <a:off x="6522085" y="1614043"/>
            <a:ext cx="360045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Examples of Agentic AI</a:t>
            </a:r>
            <a:endParaRPr lang="en-US" sz="1600" dirty="0"/>
          </a:p>
        </p:txBody>
      </p:sp>
      <p:sp>
        <p:nvSpPr>
          <p:cNvPr id="26" name="Text 24"/>
          <p:cNvSpPr/>
          <p:nvPr/>
        </p:nvSpPr>
        <p:spPr>
          <a:xfrm>
            <a:off x="6522085" y="1915033"/>
            <a:ext cx="4450715" cy="12426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Examples of agentic AI include autonomous robots performing deliveries, AI assistants managing complex schedules, and workflow agents that analyze data and take sequential actions.</a:t>
            </a:r>
            <a:endParaRPr lang="en-US" sz="1600" dirty="0"/>
          </a:p>
        </p:txBody>
      </p:sp>
      <p:sp>
        <p:nvSpPr>
          <p:cNvPr id="27" name="Shape 25"/>
          <p:cNvSpPr/>
          <p:nvPr/>
        </p:nvSpPr>
        <p:spPr>
          <a:xfrm>
            <a:off x="680403" y="3909123"/>
            <a:ext cx="666750" cy="461010"/>
          </a:xfrm>
          <a:prstGeom prst="roundRect">
            <a:avLst>
              <a:gd name="adj" fmla="val 50000"/>
            </a:avLst>
          </a:prstGeom>
          <a:solidFill>
            <a:srgbClr val="63BCCA"/>
          </a:solidFill>
          <a:ln/>
        </p:spPr>
      </p:sp>
      <p:sp>
        <p:nvSpPr>
          <p:cNvPr id="28" name="Text 26"/>
          <p:cNvSpPr/>
          <p:nvPr/>
        </p:nvSpPr>
        <p:spPr>
          <a:xfrm>
            <a:off x="680403" y="3909123"/>
            <a:ext cx="666750" cy="461010"/>
          </a:xfrm>
          <a:prstGeom prst="rect">
            <a:avLst/>
          </a:prstGeom>
          <a:noFill/>
          <a:ln/>
        </p:spPr>
        <p:txBody>
          <a:bodyPr wrap="square" lIns="45720" tIns="91440" rIns="91440" bIns="45720" rtlCol="0" anchor="ctr"/>
          <a:lstStyle/>
          <a:p>
            <a:pPr>
              <a:lnSpc>
                <a:spcPct val="100000"/>
              </a:lnSpc>
            </a:pPr>
            <a:r>
              <a:rPr lang="en-US" sz="1600" dirty="0">
                <a:solidFill>
                  <a:srgbClr val="FFFFFF"/>
                </a:solidFill>
                <a:latin typeface="MiSans" pitchFamily="34" charset="0"/>
                <a:ea typeface="MiSans" pitchFamily="34" charset="-122"/>
                <a:cs typeface="MiSans" pitchFamily="34" charset="-120"/>
              </a:rPr>
              <a:t>03</a:t>
            </a:r>
            <a:endParaRPr lang="en-US" sz="1600" dirty="0"/>
          </a:p>
        </p:txBody>
      </p:sp>
      <p:sp>
        <p:nvSpPr>
          <p:cNvPr id="29" name="Text 27"/>
          <p:cNvSpPr/>
          <p:nvPr/>
        </p:nvSpPr>
        <p:spPr>
          <a:xfrm>
            <a:off x="1234123" y="4178998"/>
            <a:ext cx="3449320" cy="43434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Comparison with Standard AI</a:t>
            </a:r>
            <a:endParaRPr lang="en-US" sz="1600" dirty="0"/>
          </a:p>
        </p:txBody>
      </p:sp>
      <p:sp>
        <p:nvSpPr>
          <p:cNvPr id="30" name="Text 28"/>
          <p:cNvSpPr/>
          <p:nvPr/>
        </p:nvSpPr>
        <p:spPr>
          <a:xfrm>
            <a:off x="1234123" y="4479988"/>
            <a:ext cx="4450715" cy="12426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Unlike standard AI tools that require constant human input, agentic AI operates with medium to high autonomy. It prioritizes and sequences actions independently, making it more powerful but also requiring careful oversight.</a:t>
            </a:r>
            <a:endParaRPr lang="en-US" sz="1600" dirty="0"/>
          </a:p>
        </p:txBody>
      </p:sp>
      <p:sp>
        <p:nvSpPr>
          <p:cNvPr id="31" name="Shape 29"/>
          <p:cNvSpPr/>
          <p:nvPr/>
        </p:nvSpPr>
        <p:spPr>
          <a:xfrm>
            <a:off x="5950903" y="3908933"/>
            <a:ext cx="685800" cy="461010"/>
          </a:xfrm>
          <a:prstGeom prst="roundRect">
            <a:avLst>
              <a:gd name="adj" fmla="val 50000"/>
            </a:avLst>
          </a:prstGeom>
          <a:solidFill>
            <a:srgbClr val="63BCCA"/>
          </a:solidFill>
          <a:ln/>
        </p:spPr>
      </p:sp>
      <p:sp>
        <p:nvSpPr>
          <p:cNvPr id="32" name="Text 30"/>
          <p:cNvSpPr/>
          <p:nvPr/>
        </p:nvSpPr>
        <p:spPr>
          <a:xfrm>
            <a:off x="5950903" y="3908933"/>
            <a:ext cx="685800" cy="461010"/>
          </a:xfrm>
          <a:prstGeom prst="rect">
            <a:avLst/>
          </a:prstGeom>
          <a:noFill/>
          <a:ln/>
        </p:spPr>
        <p:txBody>
          <a:bodyPr wrap="square" lIns="45720" tIns="91440" rIns="91440" bIns="45720" rtlCol="0" anchor="ctr"/>
          <a:lstStyle/>
          <a:p>
            <a:pPr>
              <a:lnSpc>
                <a:spcPct val="100000"/>
              </a:lnSpc>
            </a:pPr>
            <a:r>
              <a:rPr lang="en-US" sz="1600" dirty="0">
                <a:solidFill>
                  <a:srgbClr val="FFFFFF"/>
                </a:solidFill>
                <a:latin typeface="MiSans" pitchFamily="34" charset="0"/>
                <a:ea typeface="MiSans" pitchFamily="34" charset="-122"/>
                <a:cs typeface="MiSans" pitchFamily="34" charset="-120"/>
              </a:rPr>
              <a:t>04</a:t>
            </a:r>
            <a:endParaRPr lang="en-US" sz="1600" dirty="0"/>
          </a:p>
        </p:txBody>
      </p:sp>
      <p:sp>
        <p:nvSpPr>
          <p:cNvPr id="33" name="Text 31"/>
          <p:cNvSpPr/>
          <p:nvPr/>
        </p:nvSpPr>
        <p:spPr>
          <a:xfrm>
            <a:off x="6504623" y="4178808"/>
            <a:ext cx="34683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Key Features</a:t>
            </a:r>
            <a:endParaRPr lang="en-US" sz="1600" dirty="0"/>
          </a:p>
        </p:txBody>
      </p:sp>
      <p:sp>
        <p:nvSpPr>
          <p:cNvPr id="34" name="Text 32"/>
          <p:cNvSpPr/>
          <p:nvPr/>
        </p:nvSpPr>
        <p:spPr>
          <a:xfrm>
            <a:off x="6504623" y="4479798"/>
            <a:ext cx="4450715" cy="12426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Key features of agentic AI include the ability to function autonomously, make decisions, and execute tasks without constant human intervention. This independence can significantly enhance efficiency but also introduces new risks.</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8910047" y="-1473273"/>
            <a:ext cx="3281998" cy="3281998"/>
          </a:xfrm>
          <a:prstGeom prst="ellipse">
            <a:avLst/>
          </a:prstGeom>
          <a:gradFill flip="none" rotWithShape="1">
            <a:gsLst>
              <a:gs pos="0">
                <a:srgbClr val="6EC0CE"/>
              </a:gs>
              <a:gs pos="100000">
                <a:srgbClr val="F6F8FD">
                  <a:alpha val="78000"/>
                </a:srgbClr>
              </a:gs>
            </a:gsLst>
            <a:lin ang="5400000" scaled="1"/>
          </a:gradFill>
          <a:ln/>
        </p:spPr>
      </p:sp>
      <p:sp>
        <p:nvSpPr>
          <p:cNvPr id="3" name="Text 1"/>
          <p:cNvSpPr/>
          <p:nvPr/>
        </p:nvSpPr>
        <p:spPr>
          <a:xfrm>
            <a:off x="8910047" y="-1473273"/>
            <a:ext cx="3281998" cy="3281998"/>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11388756" y="-284554"/>
            <a:ext cx="1478915" cy="1478915"/>
          </a:xfrm>
          <a:prstGeom prst="ellipse">
            <a:avLst/>
          </a:prstGeom>
          <a:solidFill>
            <a:srgbClr val="63BCCA">
              <a:alpha val="90196"/>
            </a:srgbClr>
          </a:solidFill>
          <a:ln/>
        </p:spPr>
      </p:sp>
      <p:sp>
        <p:nvSpPr>
          <p:cNvPr id="5" name="Text 3"/>
          <p:cNvSpPr/>
          <p:nvPr/>
        </p:nvSpPr>
        <p:spPr>
          <a:xfrm>
            <a:off x="11388756" y="-284554"/>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0584815" y="5872480"/>
            <a:ext cx="2082165" cy="2082165"/>
          </a:xfrm>
          <a:prstGeom prst="blockArc">
            <a:avLst>
              <a:gd name="adj1" fmla="val 10800000"/>
              <a:gd name="adj2" fmla="val 0"/>
              <a:gd name="adj3" fmla="val 25000"/>
            </a:avLst>
          </a:prstGeom>
          <a:gradFill flip="none" rotWithShape="1">
            <a:gsLst>
              <a:gs pos="0">
                <a:srgbClr val="6EC0CE"/>
              </a:gs>
              <a:gs pos="100000">
                <a:srgbClr val="F6F8FD">
                  <a:alpha val="78000"/>
                </a:srgbClr>
              </a:gs>
            </a:gsLst>
            <a:lin ang="5400000" scaled="1"/>
          </a:gradFill>
          <a:ln/>
        </p:spPr>
      </p:sp>
      <p:sp>
        <p:nvSpPr>
          <p:cNvPr id="7" name="Text 5"/>
          <p:cNvSpPr/>
          <p:nvPr/>
        </p:nvSpPr>
        <p:spPr>
          <a:xfrm>
            <a:off x="10584815" y="5872480"/>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6121223" y="2554756"/>
            <a:ext cx="10418445"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Autonomy Spectrum Drives New Risks</a:t>
            </a:r>
            <a:endParaRPr lang="en-US" sz="1600" dirty="0"/>
          </a:p>
        </p:txBody>
      </p:sp>
      <p:pic>
        <p:nvPicPr>
          <p:cNvPr id="9" name="Image 0" descr="https://kimi-img.moonshot.cn/pub/slides/slides_tmpl/image/25-09-28-15:21:08-d3ce3p0s8jdo4os5dbu0.jpg"/>
          <p:cNvPicPr>
            <a:picLocks noChangeAspect="1"/>
          </p:cNvPicPr>
          <p:nvPr/>
        </p:nvPicPr>
        <p:blipFill>
          <a:blip r:embed="rId3"/>
          <a:srcRect l="27074" r="321"/>
          <a:stretch/>
        </p:blipFill>
        <p:spPr>
          <a:xfrm>
            <a:off x="0" y="0"/>
            <a:ext cx="5038297" cy="6857955"/>
          </a:xfrm>
          <a:prstGeom prst="rect">
            <a:avLst/>
          </a:prstGeom>
        </p:spPr>
      </p:pic>
      <p:sp>
        <p:nvSpPr>
          <p:cNvPr id="10" name="Text 7"/>
          <p:cNvSpPr/>
          <p:nvPr/>
        </p:nvSpPr>
        <p:spPr>
          <a:xfrm>
            <a:off x="6121201" y="3548247"/>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Risks of Autonomy</a:t>
            </a:r>
            <a:endParaRPr lang="en-US" sz="1600" dirty="0"/>
          </a:p>
        </p:txBody>
      </p:sp>
      <p:sp>
        <p:nvSpPr>
          <p:cNvPr id="11" name="Text 8"/>
          <p:cNvSpPr/>
          <p:nvPr/>
        </p:nvSpPr>
        <p:spPr>
          <a:xfrm>
            <a:off x="6121400" y="4240530"/>
            <a:ext cx="5560695" cy="1988820"/>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As AI systems gain more autonomy, they also introduce new risks such as unintended consequences, amplified bias, and potential security vulnerabilities. Balancing autonomy with human oversight is crucial to mitigate these risks.</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Balance</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03</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1029</Words>
  <Application>Microsoft Office PowerPoint</Application>
  <PresentationFormat>Widescreen</PresentationFormat>
  <Paragraphs>126</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MiSans</vt:lpstr>
      <vt:lpstr>Calibri</vt:lpstr>
      <vt:lpstr>Arial</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&amp; Agentic AI Power</dc:title>
  <dc:subject>Generative &amp; Agentic AI Power</dc:subject>
  <dc:creator>Kimi</dc:creator>
  <cp:lastModifiedBy>Sean</cp:lastModifiedBy>
  <cp:revision>2</cp:revision>
  <dcterms:created xsi:type="dcterms:W3CDTF">2025-12-02T16:11:59Z</dcterms:created>
  <dcterms:modified xsi:type="dcterms:W3CDTF">2025-12-02T16:12:58Z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{"Label":"Generative &amp; Agentic AI Power","ContentProducer":"001191110108MACG2KBH8F10000","ProduceID":"d4nguqv01qm2upjcgh50","ReservedCode1":"","ContentPropagator":"001191110108MACG2KBH8F20000","PropagateID":"d4nguqv01qm2upjcgh50","ReservedCode2":""}</vt:lpwstr>
  </property>
</Properties>
</file>